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431" r:id="rId3"/>
    <p:sldId id="413" r:id="rId4"/>
    <p:sldId id="387" r:id="rId5"/>
    <p:sldId id="414" r:id="rId6"/>
    <p:sldId id="415" r:id="rId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00"/>
    <a:srgbClr val="3F6CFF"/>
    <a:srgbClr val="88FFFF"/>
    <a:srgbClr val="FFFF00"/>
    <a:srgbClr val="FFFFFF"/>
    <a:srgbClr val="FF9999"/>
    <a:srgbClr val="770000"/>
    <a:srgbClr val="FF0000"/>
    <a:srgbClr val="FF8000"/>
    <a:srgbClr val="FFFF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08"/>
    <p:restoredTop sz="50000" autoAdjust="0"/>
  </p:normalViewPr>
  <p:slideViewPr>
    <p:cSldViewPr>
      <p:cViewPr varScale="1">
        <p:scale>
          <a:sx n="108" d="100"/>
          <a:sy n="108" d="100"/>
        </p:scale>
        <p:origin x="12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6" charset="0"/>
                <a:ea typeface="+mn-ea"/>
                <a:cs typeface="+mn-cs"/>
              </a:defRPr>
            </a:lvl1pPr>
          </a:lstStyle>
          <a:p>
            <a:pPr>
              <a:defRPr/>
            </a:pPr>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6"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6" charset="0"/>
                <a:ea typeface="+mn-ea"/>
                <a:cs typeface="+mn-cs"/>
              </a:defRPr>
            </a:lvl1pPr>
          </a:lstStyle>
          <a:p>
            <a:pPr>
              <a:defRPr/>
            </a:pPr>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B8DD985-E8B2-044E-9FBA-CCEA19AF8500}" type="slidenum">
              <a:rPr lang="en-US"/>
              <a:pPr/>
              <a:t>‹#›</a:t>
            </a:fld>
            <a:endParaRPr lang="en-US"/>
          </a:p>
        </p:txBody>
      </p:sp>
    </p:spTree>
    <p:extLst>
      <p:ext uri="{BB962C8B-B14F-4D97-AF65-F5344CB8AC3E}">
        <p14:creationId xmlns:p14="http://schemas.microsoft.com/office/powerpoint/2010/main" val="3809408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01CE4122-E666-5C4F-86CA-4CFED30E78ED}"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Times New Roman" charset="0"/>
                <a:ea typeface="ＭＳ Ｐゴシック" charset="0"/>
                <a:cs typeface="ＭＳ Ｐゴシック" charset="0"/>
              </a:rPr>
              <a:t>As</a:t>
            </a:r>
            <a:r>
              <a:rPr lang="en-US" baseline="0" dirty="0">
                <a:latin typeface="Times New Roman" charset="0"/>
                <a:ea typeface="ＭＳ Ｐゴシック" charset="0"/>
                <a:cs typeface="ＭＳ Ｐゴシック" charset="0"/>
              </a:rPr>
              <a:t> you may have read in the abstract for this talk, the Undergraduate Curriculum Task Force has developed a draft set of recommendations for including computational physics skills and practices into the curriculum.  That draft has been reviewed favorably by the Area Committee on Physics in the Undergraduate Curriculum, and has been updated.  It is the updated, nearly final draft that  I will describe today.</a:t>
            </a:r>
          </a:p>
          <a:p>
            <a:endParaRPr lang="en-US" baseline="0" dirty="0">
              <a:latin typeface="Times New Roman" charset="0"/>
              <a:ea typeface="ＭＳ Ｐゴシック" charset="0"/>
              <a:cs typeface="ＭＳ Ｐゴシック" charset="0"/>
            </a:endParaRPr>
          </a:p>
          <a:p>
            <a:r>
              <a:rPr lang="en-US" baseline="0" dirty="0">
                <a:latin typeface="Times New Roman" charset="0"/>
                <a:ea typeface="ＭＳ Ｐゴシック" charset="0"/>
                <a:cs typeface="ＭＳ Ｐゴシック" charset="0"/>
              </a:rPr>
              <a:t>Let me start by asking a question:</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33BE4D26-AD30-124F-9AB3-B589C2820CA7}" type="slidenum">
              <a:rPr lang="en-US" sz="1200"/>
              <a:pPr/>
              <a:t>2</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33BE4D26-AD30-124F-9AB3-B589C2820CA7}" type="slidenum">
              <a:rPr lang="en-US" sz="1200"/>
              <a:pPr/>
              <a:t>3</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33BE4D26-AD30-124F-9AB3-B589C2820CA7}" type="slidenum">
              <a:rPr lang="en-US" sz="1200"/>
              <a:pPr/>
              <a:t>4</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33BE4D26-AD30-124F-9AB3-B589C2820CA7}" type="slidenum">
              <a:rPr lang="en-US" sz="1200"/>
              <a:pPr/>
              <a:t>5</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33BE4D26-AD30-124F-9AB3-B589C2820CA7}" type="slidenum">
              <a:rPr lang="en-US" sz="1200"/>
              <a:pPr/>
              <a:t>6</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685800" y="6172200"/>
            <a:ext cx="2286000" cy="457200"/>
          </a:xfrm>
          <a:prstGeom prst="rect">
            <a:avLst/>
          </a:prstGeom>
        </p:spPr>
        <p:txBody>
          <a:bodyPr/>
          <a:lstStyle>
            <a:lvl1pPr>
              <a:defRPr>
                <a:latin typeface="+mn-lt"/>
                <a:ea typeface="+mn-ea"/>
                <a:cs typeface="+mn-cs"/>
              </a:defRPr>
            </a:lvl1pPr>
          </a:lstStyle>
          <a:p>
            <a:pPr>
              <a:defRPr/>
            </a:pPr>
            <a:r>
              <a:rPr lang="en-US"/>
              <a:t>Winter 2009</a:t>
            </a:r>
          </a:p>
          <a:p>
            <a:pPr>
              <a:defRPr/>
            </a:pPr>
            <a:r>
              <a:rPr lang="en-US"/>
              <a:t>E. Behringer</a:t>
            </a:r>
          </a:p>
        </p:txBody>
      </p:sp>
      <p:sp>
        <p:nvSpPr>
          <p:cNvPr id="5" name="Footer Placeholder 4"/>
          <p:cNvSpPr>
            <a:spLocks noGrp="1"/>
          </p:cNvSpPr>
          <p:nvPr>
            <p:ph type="ftr" sz="quarter" idx="11"/>
          </p:nvPr>
        </p:nvSpPr>
        <p:spPr>
          <a:xfrm>
            <a:off x="3124200" y="6172200"/>
            <a:ext cx="2819400" cy="457200"/>
          </a:xfrm>
          <a:prstGeom prst="rect">
            <a:avLst/>
          </a:prstGeom>
        </p:spPr>
        <p:txBody>
          <a:bodyPr/>
          <a:lstStyle>
            <a:lvl1pPr>
              <a:defRPr>
                <a:latin typeface="+mn-lt"/>
                <a:ea typeface="+mn-ea"/>
                <a:cs typeface="+mn-cs"/>
              </a:defRPr>
            </a:lvl1pPr>
          </a:lstStyle>
          <a:p>
            <a:pPr>
              <a:defRPr/>
            </a:pPr>
            <a:r>
              <a:rPr lang="en-US"/>
              <a:t>PHY 420</a:t>
            </a:r>
          </a:p>
          <a:p>
            <a:pPr>
              <a:defRPr/>
            </a:pPr>
            <a:r>
              <a:rPr lang="en-US"/>
              <a:t>Capstone Project</a:t>
            </a:r>
          </a:p>
        </p:txBody>
      </p:sp>
      <p:sp>
        <p:nvSpPr>
          <p:cNvPr id="6" name="Slide Number Placeholder 5"/>
          <p:cNvSpPr>
            <a:spLocks noGrp="1"/>
          </p:cNvSpPr>
          <p:nvPr>
            <p:ph type="sldNum" sz="quarter" idx="12"/>
          </p:nvPr>
        </p:nvSpPr>
        <p:spPr>
          <a:xfrm>
            <a:off x="6019800" y="61722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a:p>
            <a:r>
              <a:rPr lang="en-US"/>
              <a:t>Slide </a:t>
            </a:r>
            <a:fld id="{8C0E65D1-DE40-1243-88FF-8679457DDCB0}" type="slidenum">
              <a:rPr lang="en-US"/>
              <a:pPr/>
              <a:t>‹#›</a:t>
            </a:fld>
            <a:endParaRPr lang="en-US"/>
          </a:p>
          <a:p>
            <a:endParaRPr lang="en-US"/>
          </a:p>
        </p:txBody>
      </p:sp>
    </p:spTree>
    <p:extLst>
      <p:ext uri="{BB962C8B-B14F-4D97-AF65-F5344CB8AC3E}">
        <p14:creationId xmlns:p14="http://schemas.microsoft.com/office/powerpoint/2010/main" val="478831939"/>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172200"/>
            <a:ext cx="2286000" cy="457200"/>
          </a:xfrm>
          <a:prstGeom prst="rect">
            <a:avLst/>
          </a:prstGeom>
        </p:spPr>
        <p:txBody>
          <a:bodyPr/>
          <a:lstStyle>
            <a:lvl1pPr>
              <a:defRPr>
                <a:latin typeface="+mn-lt"/>
                <a:ea typeface="+mn-ea"/>
                <a:cs typeface="+mn-cs"/>
              </a:defRPr>
            </a:lvl1pPr>
          </a:lstStyle>
          <a:p>
            <a:pPr>
              <a:defRPr/>
            </a:pPr>
            <a:r>
              <a:rPr lang="en-US"/>
              <a:t>Winter 2009</a:t>
            </a:r>
          </a:p>
          <a:p>
            <a:pPr>
              <a:defRPr/>
            </a:pPr>
            <a:r>
              <a:rPr lang="en-US"/>
              <a:t>E. Behringer</a:t>
            </a:r>
          </a:p>
        </p:txBody>
      </p:sp>
      <p:sp>
        <p:nvSpPr>
          <p:cNvPr id="5" name="Footer Placeholder 4"/>
          <p:cNvSpPr>
            <a:spLocks noGrp="1"/>
          </p:cNvSpPr>
          <p:nvPr>
            <p:ph type="ftr" sz="quarter" idx="11"/>
          </p:nvPr>
        </p:nvSpPr>
        <p:spPr>
          <a:xfrm>
            <a:off x="3124200" y="6172200"/>
            <a:ext cx="2819400" cy="457200"/>
          </a:xfrm>
          <a:prstGeom prst="rect">
            <a:avLst/>
          </a:prstGeom>
        </p:spPr>
        <p:txBody>
          <a:bodyPr/>
          <a:lstStyle>
            <a:lvl1pPr>
              <a:defRPr>
                <a:latin typeface="+mn-lt"/>
                <a:ea typeface="+mn-ea"/>
                <a:cs typeface="+mn-cs"/>
              </a:defRPr>
            </a:lvl1pPr>
          </a:lstStyle>
          <a:p>
            <a:pPr>
              <a:defRPr/>
            </a:pPr>
            <a:r>
              <a:rPr lang="en-US"/>
              <a:t>PHY 420</a:t>
            </a:r>
          </a:p>
          <a:p>
            <a:pPr>
              <a:defRPr/>
            </a:pPr>
            <a:r>
              <a:rPr lang="en-US"/>
              <a:t>Capstone Project</a:t>
            </a:r>
          </a:p>
        </p:txBody>
      </p:sp>
      <p:sp>
        <p:nvSpPr>
          <p:cNvPr id="6" name="Slide Number Placeholder 5"/>
          <p:cNvSpPr>
            <a:spLocks noGrp="1"/>
          </p:cNvSpPr>
          <p:nvPr>
            <p:ph type="sldNum" sz="quarter" idx="12"/>
          </p:nvPr>
        </p:nvSpPr>
        <p:spPr>
          <a:xfrm>
            <a:off x="6019800" y="61722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a:p>
            <a:r>
              <a:rPr lang="en-US"/>
              <a:t>Slide </a:t>
            </a:r>
            <a:fld id="{3DE5CF06-C6D1-9C49-BB02-0EA210507324}" type="slidenum">
              <a:rPr lang="en-US"/>
              <a:pPr/>
              <a:t>‹#›</a:t>
            </a:fld>
            <a:endParaRPr lang="en-US"/>
          </a:p>
          <a:p>
            <a:endParaRPr lang="en-US"/>
          </a:p>
        </p:txBody>
      </p:sp>
    </p:spTree>
    <p:extLst>
      <p:ext uri="{BB962C8B-B14F-4D97-AF65-F5344CB8AC3E}">
        <p14:creationId xmlns:p14="http://schemas.microsoft.com/office/powerpoint/2010/main" val="391013273"/>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57340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172200"/>
            <a:ext cx="2286000" cy="457200"/>
          </a:xfrm>
          <a:prstGeom prst="rect">
            <a:avLst/>
          </a:prstGeom>
        </p:spPr>
        <p:txBody>
          <a:bodyPr/>
          <a:lstStyle>
            <a:lvl1pPr>
              <a:defRPr>
                <a:latin typeface="+mn-lt"/>
                <a:ea typeface="+mn-ea"/>
                <a:cs typeface="+mn-cs"/>
              </a:defRPr>
            </a:lvl1pPr>
          </a:lstStyle>
          <a:p>
            <a:pPr>
              <a:defRPr/>
            </a:pPr>
            <a:r>
              <a:rPr lang="en-US"/>
              <a:t>Winter 2009</a:t>
            </a:r>
          </a:p>
          <a:p>
            <a:pPr>
              <a:defRPr/>
            </a:pPr>
            <a:r>
              <a:rPr lang="en-US"/>
              <a:t>E. Behringer</a:t>
            </a:r>
          </a:p>
        </p:txBody>
      </p:sp>
      <p:sp>
        <p:nvSpPr>
          <p:cNvPr id="5" name="Footer Placeholder 4"/>
          <p:cNvSpPr>
            <a:spLocks noGrp="1"/>
          </p:cNvSpPr>
          <p:nvPr>
            <p:ph type="ftr" sz="quarter" idx="11"/>
          </p:nvPr>
        </p:nvSpPr>
        <p:spPr>
          <a:xfrm>
            <a:off x="3124200" y="6172200"/>
            <a:ext cx="2819400" cy="457200"/>
          </a:xfrm>
          <a:prstGeom prst="rect">
            <a:avLst/>
          </a:prstGeom>
        </p:spPr>
        <p:txBody>
          <a:bodyPr/>
          <a:lstStyle>
            <a:lvl1pPr>
              <a:defRPr>
                <a:latin typeface="+mn-lt"/>
                <a:ea typeface="+mn-ea"/>
                <a:cs typeface="+mn-cs"/>
              </a:defRPr>
            </a:lvl1pPr>
          </a:lstStyle>
          <a:p>
            <a:pPr>
              <a:defRPr/>
            </a:pPr>
            <a:r>
              <a:rPr lang="en-US"/>
              <a:t>PHY 420</a:t>
            </a:r>
          </a:p>
          <a:p>
            <a:pPr>
              <a:defRPr/>
            </a:pPr>
            <a:r>
              <a:rPr lang="en-US"/>
              <a:t>Capstone Project</a:t>
            </a:r>
          </a:p>
        </p:txBody>
      </p:sp>
      <p:sp>
        <p:nvSpPr>
          <p:cNvPr id="6" name="Slide Number Placeholder 5"/>
          <p:cNvSpPr>
            <a:spLocks noGrp="1"/>
          </p:cNvSpPr>
          <p:nvPr>
            <p:ph type="sldNum" sz="quarter" idx="12"/>
          </p:nvPr>
        </p:nvSpPr>
        <p:spPr>
          <a:xfrm>
            <a:off x="6019800" y="61722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a:p>
            <a:r>
              <a:rPr lang="en-US"/>
              <a:t>Slide </a:t>
            </a:r>
            <a:fld id="{B5DBE31A-D7BA-AC4D-B788-12D0AE6AC191}" type="slidenum">
              <a:rPr lang="en-US"/>
              <a:pPr/>
              <a:t>‹#›</a:t>
            </a:fld>
            <a:endParaRPr lang="en-US"/>
          </a:p>
          <a:p>
            <a:endParaRPr lang="en-US"/>
          </a:p>
        </p:txBody>
      </p:sp>
    </p:spTree>
    <p:extLst>
      <p:ext uri="{BB962C8B-B14F-4D97-AF65-F5344CB8AC3E}">
        <p14:creationId xmlns:p14="http://schemas.microsoft.com/office/powerpoint/2010/main" val="3458619477"/>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172200"/>
            <a:ext cx="2286000" cy="457200"/>
          </a:xfrm>
          <a:prstGeom prst="rect">
            <a:avLst/>
          </a:prstGeom>
        </p:spPr>
        <p:txBody>
          <a:bodyPr/>
          <a:lstStyle>
            <a:lvl1pPr>
              <a:defRPr>
                <a:latin typeface="+mn-lt"/>
                <a:ea typeface="+mn-ea"/>
                <a:cs typeface="+mn-cs"/>
              </a:defRPr>
            </a:lvl1pPr>
          </a:lstStyle>
          <a:p>
            <a:pPr>
              <a:defRPr/>
            </a:pPr>
            <a:r>
              <a:rPr lang="en-US"/>
              <a:t>Winter 2009</a:t>
            </a:r>
          </a:p>
          <a:p>
            <a:pPr>
              <a:defRPr/>
            </a:pPr>
            <a:r>
              <a:rPr lang="en-US"/>
              <a:t>E. Behringer</a:t>
            </a:r>
          </a:p>
        </p:txBody>
      </p:sp>
      <p:sp>
        <p:nvSpPr>
          <p:cNvPr id="5" name="Footer Placeholder 4"/>
          <p:cNvSpPr>
            <a:spLocks noGrp="1"/>
          </p:cNvSpPr>
          <p:nvPr>
            <p:ph type="ftr" sz="quarter" idx="11"/>
          </p:nvPr>
        </p:nvSpPr>
        <p:spPr>
          <a:xfrm>
            <a:off x="3124200" y="6172200"/>
            <a:ext cx="2819400" cy="457200"/>
          </a:xfrm>
          <a:prstGeom prst="rect">
            <a:avLst/>
          </a:prstGeom>
        </p:spPr>
        <p:txBody>
          <a:bodyPr/>
          <a:lstStyle>
            <a:lvl1pPr>
              <a:defRPr>
                <a:latin typeface="+mn-lt"/>
                <a:ea typeface="+mn-ea"/>
                <a:cs typeface="+mn-cs"/>
              </a:defRPr>
            </a:lvl1pPr>
          </a:lstStyle>
          <a:p>
            <a:pPr>
              <a:defRPr/>
            </a:pPr>
            <a:r>
              <a:rPr lang="en-US"/>
              <a:t>PHY 420</a:t>
            </a:r>
          </a:p>
          <a:p>
            <a:pPr>
              <a:defRPr/>
            </a:pPr>
            <a:r>
              <a:rPr lang="en-US"/>
              <a:t>Capstone Project</a:t>
            </a:r>
          </a:p>
        </p:txBody>
      </p:sp>
      <p:sp>
        <p:nvSpPr>
          <p:cNvPr id="6" name="Slide Number Placeholder 5"/>
          <p:cNvSpPr>
            <a:spLocks noGrp="1"/>
          </p:cNvSpPr>
          <p:nvPr>
            <p:ph type="sldNum" sz="quarter" idx="12"/>
          </p:nvPr>
        </p:nvSpPr>
        <p:spPr>
          <a:xfrm>
            <a:off x="6019800" y="61722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a:p>
            <a:r>
              <a:rPr lang="en-US"/>
              <a:t>Slide </a:t>
            </a:r>
            <a:fld id="{2B1782D4-DEE2-1446-9C6A-E415FAE91D99}" type="slidenum">
              <a:rPr lang="en-US"/>
              <a:pPr/>
              <a:t>‹#›</a:t>
            </a:fld>
            <a:endParaRPr lang="en-US"/>
          </a:p>
          <a:p>
            <a:endParaRPr lang="en-US"/>
          </a:p>
        </p:txBody>
      </p:sp>
    </p:spTree>
    <p:extLst>
      <p:ext uri="{BB962C8B-B14F-4D97-AF65-F5344CB8AC3E}">
        <p14:creationId xmlns:p14="http://schemas.microsoft.com/office/powerpoint/2010/main" val="2140918055"/>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85800" y="6172200"/>
            <a:ext cx="2286000" cy="457200"/>
          </a:xfrm>
          <a:prstGeom prst="rect">
            <a:avLst/>
          </a:prstGeom>
        </p:spPr>
        <p:txBody>
          <a:bodyPr/>
          <a:lstStyle>
            <a:lvl1pPr>
              <a:defRPr>
                <a:latin typeface="+mn-lt"/>
                <a:ea typeface="+mn-ea"/>
                <a:cs typeface="+mn-cs"/>
              </a:defRPr>
            </a:lvl1pPr>
          </a:lstStyle>
          <a:p>
            <a:pPr>
              <a:defRPr/>
            </a:pPr>
            <a:r>
              <a:rPr lang="en-US"/>
              <a:t>Winter 2009</a:t>
            </a:r>
          </a:p>
          <a:p>
            <a:pPr>
              <a:defRPr/>
            </a:pPr>
            <a:r>
              <a:rPr lang="en-US"/>
              <a:t>E. Behringer</a:t>
            </a:r>
          </a:p>
        </p:txBody>
      </p:sp>
      <p:sp>
        <p:nvSpPr>
          <p:cNvPr id="5" name="Footer Placeholder 4"/>
          <p:cNvSpPr>
            <a:spLocks noGrp="1"/>
          </p:cNvSpPr>
          <p:nvPr>
            <p:ph type="ftr" sz="quarter" idx="11"/>
          </p:nvPr>
        </p:nvSpPr>
        <p:spPr>
          <a:xfrm>
            <a:off x="3124200" y="6172200"/>
            <a:ext cx="2819400" cy="457200"/>
          </a:xfrm>
          <a:prstGeom prst="rect">
            <a:avLst/>
          </a:prstGeom>
        </p:spPr>
        <p:txBody>
          <a:bodyPr/>
          <a:lstStyle>
            <a:lvl1pPr>
              <a:defRPr>
                <a:latin typeface="+mn-lt"/>
                <a:ea typeface="+mn-ea"/>
                <a:cs typeface="+mn-cs"/>
              </a:defRPr>
            </a:lvl1pPr>
          </a:lstStyle>
          <a:p>
            <a:pPr>
              <a:defRPr/>
            </a:pPr>
            <a:r>
              <a:rPr lang="en-US"/>
              <a:t>PHY 420</a:t>
            </a:r>
          </a:p>
          <a:p>
            <a:pPr>
              <a:defRPr/>
            </a:pPr>
            <a:r>
              <a:rPr lang="en-US"/>
              <a:t>Capstone Project</a:t>
            </a:r>
          </a:p>
        </p:txBody>
      </p:sp>
      <p:sp>
        <p:nvSpPr>
          <p:cNvPr id="6" name="Slide Number Placeholder 5"/>
          <p:cNvSpPr>
            <a:spLocks noGrp="1"/>
          </p:cNvSpPr>
          <p:nvPr>
            <p:ph type="sldNum" sz="quarter" idx="12"/>
          </p:nvPr>
        </p:nvSpPr>
        <p:spPr>
          <a:xfrm>
            <a:off x="6019800" y="61722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a:p>
            <a:r>
              <a:rPr lang="en-US"/>
              <a:t>Slide </a:t>
            </a:r>
            <a:fld id="{58215EEF-D24B-304D-963E-9AD82B09543B}" type="slidenum">
              <a:rPr lang="en-US"/>
              <a:pPr/>
              <a:t>‹#›</a:t>
            </a:fld>
            <a:endParaRPr lang="en-US"/>
          </a:p>
          <a:p>
            <a:endParaRPr lang="en-US"/>
          </a:p>
        </p:txBody>
      </p:sp>
    </p:spTree>
    <p:extLst>
      <p:ext uri="{BB962C8B-B14F-4D97-AF65-F5344CB8AC3E}">
        <p14:creationId xmlns:p14="http://schemas.microsoft.com/office/powerpoint/2010/main" val="1398835899"/>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172200"/>
            <a:ext cx="2286000" cy="457200"/>
          </a:xfrm>
          <a:prstGeom prst="rect">
            <a:avLst/>
          </a:prstGeom>
        </p:spPr>
        <p:txBody>
          <a:bodyPr/>
          <a:lstStyle>
            <a:lvl1pPr>
              <a:defRPr>
                <a:latin typeface="+mn-lt"/>
                <a:ea typeface="+mn-ea"/>
                <a:cs typeface="+mn-cs"/>
              </a:defRPr>
            </a:lvl1pPr>
          </a:lstStyle>
          <a:p>
            <a:pPr>
              <a:defRPr/>
            </a:pPr>
            <a:r>
              <a:rPr lang="en-US"/>
              <a:t>Winter 2009</a:t>
            </a:r>
          </a:p>
          <a:p>
            <a:pPr>
              <a:defRPr/>
            </a:pPr>
            <a:r>
              <a:rPr lang="en-US"/>
              <a:t>E. Behringer</a:t>
            </a:r>
          </a:p>
        </p:txBody>
      </p:sp>
      <p:sp>
        <p:nvSpPr>
          <p:cNvPr id="6" name="Footer Placeholder 5"/>
          <p:cNvSpPr>
            <a:spLocks noGrp="1"/>
          </p:cNvSpPr>
          <p:nvPr>
            <p:ph type="ftr" sz="quarter" idx="11"/>
          </p:nvPr>
        </p:nvSpPr>
        <p:spPr>
          <a:xfrm>
            <a:off x="3124200" y="6172200"/>
            <a:ext cx="2819400" cy="457200"/>
          </a:xfrm>
          <a:prstGeom prst="rect">
            <a:avLst/>
          </a:prstGeom>
        </p:spPr>
        <p:txBody>
          <a:bodyPr/>
          <a:lstStyle>
            <a:lvl1pPr>
              <a:defRPr>
                <a:latin typeface="+mn-lt"/>
                <a:ea typeface="+mn-ea"/>
                <a:cs typeface="+mn-cs"/>
              </a:defRPr>
            </a:lvl1pPr>
          </a:lstStyle>
          <a:p>
            <a:pPr>
              <a:defRPr/>
            </a:pPr>
            <a:r>
              <a:rPr lang="en-US"/>
              <a:t>PHY 420</a:t>
            </a:r>
          </a:p>
          <a:p>
            <a:pPr>
              <a:defRPr/>
            </a:pPr>
            <a:r>
              <a:rPr lang="en-US"/>
              <a:t>Capstone Project</a:t>
            </a:r>
          </a:p>
        </p:txBody>
      </p:sp>
      <p:sp>
        <p:nvSpPr>
          <p:cNvPr id="7" name="Slide Number Placeholder 6"/>
          <p:cNvSpPr>
            <a:spLocks noGrp="1"/>
          </p:cNvSpPr>
          <p:nvPr>
            <p:ph type="sldNum" sz="quarter" idx="12"/>
          </p:nvPr>
        </p:nvSpPr>
        <p:spPr>
          <a:xfrm>
            <a:off x="6019800" y="61722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a:p>
            <a:r>
              <a:rPr lang="en-US"/>
              <a:t>Slide </a:t>
            </a:r>
            <a:fld id="{0E0DED72-AC48-CE4E-90F9-ECCA094D5947}" type="slidenum">
              <a:rPr lang="en-US"/>
              <a:pPr/>
              <a:t>‹#›</a:t>
            </a:fld>
            <a:endParaRPr lang="en-US"/>
          </a:p>
          <a:p>
            <a:endParaRPr lang="en-US"/>
          </a:p>
        </p:txBody>
      </p:sp>
    </p:spTree>
    <p:extLst>
      <p:ext uri="{BB962C8B-B14F-4D97-AF65-F5344CB8AC3E}">
        <p14:creationId xmlns:p14="http://schemas.microsoft.com/office/powerpoint/2010/main" val="2403286636"/>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172200"/>
            <a:ext cx="2286000" cy="457200"/>
          </a:xfrm>
          <a:prstGeom prst="rect">
            <a:avLst/>
          </a:prstGeom>
        </p:spPr>
        <p:txBody>
          <a:bodyPr/>
          <a:lstStyle>
            <a:lvl1pPr>
              <a:defRPr>
                <a:latin typeface="+mn-lt"/>
                <a:ea typeface="+mn-ea"/>
                <a:cs typeface="+mn-cs"/>
              </a:defRPr>
            </a:lvl1pPr>
          </a:lstStyle>
          <a:p>
            <a:pPr>
              <a:defRPr/>
            </a:pPr>
            <a:r>
              <a:rPr lang="en-US"/>
              <a:t>Winter 2009</a:t>
            </a:r>
          </a:p>
          <a:p>
            <a:pPr>
              <a:defRPr/>
            </a:pPr>
            <a:r>
              <a:rPr lang="en-US"/>
              <a:t>E. Behringer</a:t>
            </a:r>
          </a:p>
        </p:txBody>
      </p:sp>
      <p:sp>
        <p:nvSpPr>
          <p:cNvPr id="8" name="Footer Placeholder 7"/>
          <p:cNvSpPr>
            <a:spLocks noGrp="1"/>
          </p:cNvSpPr>
          <p:nvPr>
            <p:ph type="ftr" sz="quarter" idx="11"/>
          </p:nvPr>
        </p:nvSpPr>
        <p:spPr>
          <a:xfrm>
            <a:off x="3124200" y="6172200"/>
            <a:ext cx="2819400" cy="457200"/>
          </a:xfrm>
          <a:prstGeom prst="rect">
            <a:avLst/>
          </a:prstGeom>
        </p:spPr>
        <p:txBody>
          <a:bodyPr/>
          <a:lstStyle>
            <a:lvl1pPr>
              <a:defRPr>
                <a:latin typeface="+mn-lt"/>
                <a:ea typeface="+mn-ea"/>
                <a:cs typeface="+mn-cs"/>
              </a:defRPr>
            </a:lvl1pPr>
          </a:lstStyle>
          <a:p>
            <a:pPr>
              <a:defRPr/>
            </a:pPr>
            <a:r>
              <a:rPr lang="en-US"/>
              <a:t>PHY 420</a:t>
            </a:r>
          </a:p>
          <a:p>
            <a:pPr>
              <a:defRPr/>
            </a:pPr>
            <a:r>
              <a:rPr lang="en-US"/>
              <a:t>Capstone Project</a:t>
            </a:r>
          </a:p>
        </p:txBody>
      </p:sp>
      <p:sp>
        <p:nvSpPr>
          <p:cNvPr id="9" name="Slide Number Placeholder 8"/>
          <p:cNvSpPr>
            <a:spLocks noGrp="1"/>
          </p:cNvSpPr>
          <p:nvPr>
            <p:ph type="sldNum" sz="quarter" idx="12"/>
          </p:nvPr>
        </p:nvSpPr>
        <p:spPr>
          <a:xfrm>
            <a:off x="6019800" y="61722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a:p>
            <a:r>
              <a:rPr lang="en-US"/>
              <a:t>Slide </a:t>
            </a:r>
            <a:fld id="{7E255482-891A-3849-A070-D6F081F602FA}" type="slidenum">
              <a:rPr lang="en-US"/>
              <a:pPr/>
              <a:t>‹#›</a:t>
            </a:fld>
            <a:endParaRPr lang="en-US"/>
          </a:p>
          <a:p>
            <a:endParaRPr lang="en-US"/>
          </a:p>
        </p:txBody>
      </p:sp>
    </p:spTree>
    <p:extLst>
      <p:ext uri="{BB962C8B-B14F-4D97-AF65-F5344CB8AC3E}">
        <p14:creationId xmlns:p14="http://schemas.microsoft.com/office/powerpoint/2010/main" val="1802891406"/>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172200"/>
            <a:ext cx="2286000" cy="457200"/>
          </a:xfrm>
          <a:prstGeom prst="rect">
            <a:avLst/>
          </a:prstGeom>
        </p:spPr>
        <p:txBody>
          <a:bodyPr/>
          <a:lstStyle>
            <a:lvl1pPr>
              <a:defRPr>
                <a:latin typeface="+mn-lt"/>
                <a:ea typeface="+mn-ea"/>
                <a:cs typeface="+mn-cs"/>
              </a:defRPr>
            </a:lvl1pPr>
          </a:lstStyle>
          <a:p>
            <a:pPr>
              <a:defRPr/>
            </a:pPr>
            <a:r>
              <a:rPr lang="en-US"/>
              <a:t>Winter 2009</a:t>
            </a:r>
          </a:p>
          <a:p>
            <a:pPr>
              <a:defRPr/>
            </a:pPr>
            <a:r>
              <a:rPr lang="en-US"/>
              <a:t>E. Behringer</a:t>
            </a:r>
          </a:p>
        </p:txBody>
      </p:sp>
      <p:sp>
        <p:nvSpPr>
          <p:cNvPr id="4" name="Footer Placeholder 3"/>
          <p:cNvSpPr>
            <a:spLocks noGrp="1"/>
          </p:cNvSpPr>
          <p:nvPr>
            <p:ph type="ftr" sz="quarter" idx="11"/>
          </p:nvPr>
        </p:nvSpPr>
        <p:spPr>
          <a:xfrm>
            <a:off x="3124200" y="6172200"/>
            <a:ext cx="2819400" cy="457200"/>
          </a:xfrm>
          <a:prstGeom prst="rect">
            <a:avLst/>
          </a:prstGeom>
        </p:spPr>
        <p:txBody>
          <a:bodyPr/>
          <a:lstStyle>
            <a:lvl1pPr>
              <a:defRPr>
                <a:latin typeface="+mn-lt"/>
                <a:ea typeface="+mn-ea"/>
                <a:cs typeface="+mn-cs"/>
              </a:defRPr>
            </a:lvl1pPr>
          </a:lstStyle>
          <a:p>
            <a:pPr>
              <a:defRPr/>
            </a:pPr>
            <a:r>
              <a:rPr lang="en-US"/>
              <a:t>PHY 420</a:t>
            </a:r>
          </a:p>
          <a:p>
            <a:pPr>
              <a:defRPr/>
            </a:pPr>
            <a:r>
              <a:rPr lang="en-US"/>
              <a:t>Capstone Project</a:t>
            </a:r>
          </a:p>
        </p:txBody>
      </p:sp>
      <p:sp>
        <p:nvSpPr>
          <p:cNvPr id="5" name="Slide Number Placeholder 4"/>
          <p:cNvSpPr>
            <a:spLocks noGrp="1"/>
          </p:cNvSpPr>
          <p:nvPr>
            <p:ph type="sldNum" sz="quarter" idx="12"/>
          </p:nvPr>
        </p:nvSpPr>
        <p:spPr>
          <a:xfrm>
            <a:off x="6019800" y="61722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a:p>
            <a:r>
              <a:rPr lang="en-US"/>
              <a:t>Slide </a:t>
            </a:r>
            <a:fld id="{22B1B315-8F65-4944-8D44-F48F7DAA5FBB}" type="slidenum">
              <a:rPr lang="en-US"/>
              <a:pPr/>
              <a:t>‹#›</a:t>
            </a:fld>
            <a:endParaRPr lang="en-US"/>
          </a:p>
          <a:p>
            <a:endParaRPr lang="en-US"/>
          </a:p>
        </p:txBody>
      </p:sp>
    </p:spTree>
    <p:extLst>
      <p:ext uri="{BB962C8B-B14F-4D97-AF65-F5344CB8AC3E}">
        <p14:creationId xmlns:p14="http://schemas.microsoft.com/office/powerpoint/2010/main" val="4215112061"/>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172200"/>
            <a:ext cx="2286000" cy="457200"/>
          </a:xfrm>
          <a:prstGeom prst="rect">
            <a:avLst/>
          </a:prstGeom>
        </p:spPr>
        <p:txBody>
          <a:bodyPr/>
          <a:lstStyle>
            <a:lvl1pPr>
              <a:defRPr>
                <a:latin typeface="+mn-lt"/>
                <a:ea typeface="+mn-ea"/>
                <a:cs typeface="+mn-cs"/>
              </a:defRPr>
            </a:lvl1pPr>
          </a:lstStyle>
          <a:p>
            <a:pPr>
              <a:defRPr/>
            </a:pPr>
            <a:r>
              <a:rPr lang="en-US"/>
              <a:t>Winter 2009</a:t>
            </a:r>
          </a:p>
          <a:p>
            <a:pPr>
              <a:defRPr/>
            </a:pPr>
            <a:r>
              <a:rPr lang="en-US"/>
              <a:t>E. Behringer</a:t>
            </a:r>
          </a:p>
        </p:txBody>
      </p:sp>
      <p:sp>
        <p:nvSpPr>
          <p:cNvPr id="3" name="Footer Placeholder 2"/>
          <p:cNvSpPr>
            <a:spLocks noGrp="1"/>
          </p:cNvSpPr>
          <p:nvPr>
            <p:ph type="ftr" sz="quarter" idx="11"/>
          </p:nvPr>
        </p:nvSpPr>
        <p:spPr>
          <a:xfrm>
            <a:off x="3124200" y="6172200"/>
            <a:ext cx="2819400" cy="457200"/>
          </a:xfrm>
          <a:prstGeom prst="rect">
            <a:avLst/>
          </a:prstGeom>
        </p:spPr>
        <p:txBody>
          <a:bodyPr/>
          <a:lstStyle>
            <a:lvl1pPr>
              <a:defRPr>
                <a:latin typeface="+mn-lt"/>
                <a:ea typeface="+mn-ea"/>
                <a:cs typeface="+mn-cs"/>
              </a:defRPr>
            </a:lvl1pPr>
          </a:lstStyle>
          <a:p>
            <a:pPr>
              <a:defRPr/>
            </a:pPr>
            <a:r>
              <a:rPr lang="en-US"/>
              <a:t>PHY 420</a:t>
            </a:r>
          </a:p>
          <a:p>
            <a:pPr>
              <a:defRPr/>
            </a:pPr>
            <a:r>
              <a:rPr lang="en-US"/>
              <a:t>Capstone Project</a:t>
            </a:r>
          </a:p>
        </p:txBody>
      </p:sp>
      <p:sp>
        <p:nvSpPr>
          <p:cNvPr id="4" name="Slide Number Placeholder 3"/>
          <p:cNvSpPr>
            <a:spLocks noGrp="1"/>
          </p:cNvSpPr>
          <p:nvPr>
            <p:ph type="sldNum" sz="quarter" idx="12"/>
          </p:nvPr>
        </p:nvSpPr>
        <p:spPr>
          <a:xfrm>
            <a:off x="6019800" y="61722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a:p>
            <a:r>
              <a:rPr lang="en-US"/>
              <a:t>Slide </a:t>
            </a:r>
            <a:fld id="{D2AA2F6D-6045-B849-9B0E-0B00D6E33814}" type="slidenum">
              <a:rPr lang="en-US"/>
              <a:pPr/>
              <a:t>‹#›</a:t>
            </a:fld>
            <a:endParaRPr lang="en-US"/>
          </a:p>
          <a:p>
            <a:endParaRPr lang="en-US"/>
          </a:p>
        </p:txBody>
      </p:sp>
    </p:spTree>
    <p:extLst>
      <p:ext uri="{BB962C8B-B14F-4D97-AF65-F5344CB8AC3E}">
        <p14:creationId xmlns:p14="http://schemas.microsoft.com/office/powerpoint/2010/main" val="2957227272"/>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172200"/>
            <a:ext cx="2286000" cy="457200"/>
          </a:xfrm>
          <a:prstGeom prst="rect">
            <a:avLst/>
          </a:prstGeom>
        </p:spPr>
        <p:txBody>
          <a:bodyPr/>
          <a:lstStyle>
            <a:lvl1pPr>
              <a:defRPr>
                <a:latin typeface="+mn-lt"/>
                <a:ea typeface="+mn-ea"/>
                <a:cs typeface="+mn-cs"/>
              </a:defRPr>
            </a:lvl1pPr>
          </a:lstStyle>
          <a:p>
            <a:pPr>
              <a:defRPr/>
            </a:pPr>
            <a:r>
              <a:rPr lang="en-US"/>
              <a:t>Winter 2009</a:t>
            </a:r>
          </a:p>
          <a:p>
            <a:pPr>
              <a:defRPr/>
            </a:pPr>
            <a:r>
              <a:rPr lang="en-US"/>
              <a:t>E. Behringer</a:t>
            </a:r>
          </a:p>
        </p:txBody>
      </p:sp>
      <p:sp>
        <p:nvSpPr>
          <p:cNvPr id="6" name="Footer Placeholder 5"/>
          <p:cNvSpPr>
            <a:spLocks noGrp="1"/>
          </p:cNvSpPr>
          <p:nvPr>
            <p:ph type="ftr" sz="quarter" idx="11"/>
          </p:nvPr>
        </p:nvSpPr>
        <p:spPr>
          <a:xfrm>
            <a:off x="3124200" y="6172200"/>
            <a:ext cx="2819400" cy="457200"/>
          </a:xfrm>
          <a:prstGeom prst="rect">
            <a:avLst/>
          </a:prstGeom>
        </p:spPr>
        <p:txBody>
          <a:bodyPr/>
          <a:lstStyle>
            <a:lvl1pPr>
              <a:defRPr>
                <a:latin typeface="+mn-lt"/>
                <a:ea typeface="+mn-ea"/>
                <a:cs typeface="+mn-cs"/>
              </a:defRPr>
            </a:lvl1pPr>
          </a:lstStyle>
          <a:p>
            <a:pPr>
              <a:defRPr/>
            </a:pPr>
            <a:r>
              <a:rPr lang="en-US"/>
              <a:t>PHY 420</a:t>
            </a:r>
          </a:p>
          <a:p>
            <a:pPr>
              <a:defRPr/>
            </a:pPr>
            <a:r>
              <a:rPr lang="en-US"/>
              <a:t>Capstone Project</a:t>
            </a:r>
          </a:p>
        </p:txBody>
      </p:sp>
      <p:sp>
        <p:nvSpPr>
          <p:cNvPr id="7" name="Slide Number Placeholder 6"/>
          <p:cNvSpPr>
            <a:spLocks noGrp="1"/>
          </p:cNvSpPr>
          <p:nvPr>
            <p:ph type="sldNum" sz="quarter" idx="12"/>
          </p:nvPr>
        </p:nvSpPr>
        <p:spPr>
          <a:xfrm>
            <a:off x="6019800" y="61722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a:p>
            <a:r>
              <a:rPr lang="en-US"/>
              <a:t>Slide </a:t>
            </a:r>
            <a:fld id="{9C13FF32-3BF2-7A4A-8C3A-DC737F179F15}" type="slidenum">
              <a:rPr lang="en-US"/>
              <a:pPr/>
              <a:t>‹#›</a:t>
            </a:fld>
            <a:endParaRPr lang="en-US"/>
          </a:p>
          <a:p>
            <a:endParaRPr lang="en-US"/>
          </a:p>
        </p:txBody>
      </p:sp>
    </p:spTree>
    <p:extLst>
      <p:ext uri="{BB962C8B-B14F-4D97-AF65-F5344CB8AC3E}">
        <p14:creationId xmlns:p14="http://schemas.microsoft.com/office/powerpoint/2010/main" val="1022708294"/>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172200"/>
            <a:ext cx="2286000" cy="457200"/>
          </a:xfrm>
          <a:prstGeom prst="rect">
            <a:avLst/>
          </a:prstGeom>
        </p:spPr>
        <p:txBody>
          <a:bodyPr/>
          <a:lstStyle>
            <a:lvl1pPr>
              <a:defRPr>
                <a:latin typeface="+mn-lt"/>
                <a:ea typeface="+mn-ea"/>
                <a:cs typeface="+mn-cs"/>
              </a:defRPr>
            </a:lvl1pPr>
          </a:lstStyle>
          <a:p>
            <a:pPr>
              <a:defRPr/>
            </a:pPr>
            <a:r>
              <a:rPr lang="en-US"/>
              <a:t>Winter 2009</a:t>
            </a:r>
          </a:p>
          <a:p>
            <a:pPr>
              <a:defRPr/>
            </a:pPr>
            <a:r>
              <a:rPr lang="en-US"/>
              <a:t>E. Behringer</a:t>
            </a:r>
          </a:p>
        </p:txBody>
      </p:sp>
      <p:sp>
        <p:nvSpPr>
          <p:cNvPr id="6" name="Footer Placeholder 5"/>
          <p:cNvSpPr>
            <a:spLocks noGrp="1"/>
          </p:cNvSpPr>
          <p:nvPr>
            <p:ph type="ftr" sz="quarter" idx="11"/>
          </p:nvPr>
        </p:nvSpPr>
        <p:spPr>
          <a:xfrm>
            <a:off x="3124200" y="6172200"/>
            <a:ext cx="2819400" cy="457200"/>
          </a:xfrm>
          <a:prstGeom prst="rect">
            <a:avLst/>
          </a:prstGeom>
        </p:spPr>
        <p:txBody>
          <a:bodyPr/>
          <a:lstStyle>
            <a:lvl1pPr>
              <a:defRPr>
                <a:latin typeface="+mn-lt"/>
                <a:ea typeface="+mn-ea"/>
                <a:cs typeface="+mn-cs"/>
              </a:defRPr>
            </a:lvl1pPr>
          </a:lstStyle>
          <a:p>
            <a:pPr>
              <a:defRPr/>
            </a:pPr>
            <a:r>
              <a:rPr lang="en-US"/>
              <a:t>PHY 420</a:t>
            </a:r>
          </a:p>
          <a:p>
            <a:pPr>
              <a:defRPr/>
            </a:pPr>
            <a:r>
              <a:rPr lang="en-US"/>
              <a:t>Capstone Project</a:t>
            </a:r>
          </a:p>
        </p:txBody>
      </p:sp>
      <p:sp>
        <p:nvSpPr>
          <p:cNvPr id="7" name="Slide Number Placeholder 6"/>
          <p:cNvSpPr>
            <a:spLocks noGrp="1"/>
          </p:cNvSpPr>
          <p:nvPr>
            <p:ph type="sldNum" sz="quarter" idx="12"/>
          </p:nvPr>
        </p:nvSpPr>
        <p:spPr>
          <a:xfrm>
            <a:off x="6019800" y="61722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a:p>
            <a:r>
              <a:rPr lang="en-US"/>
              <a:t>Slide </a:t>
            </a:r>
            <a:fld id="{AAFA4708-79CF-544D-B353-8EFE5F1B3232}" type="slidenum">
              <a:rPr lang="en-US"/>
              <a:pPr/>
              <a:t>‹#›</a:t>
            </a:fld>
            <a:endParaRPr lang="en-US"/>
          </a:p>
          <a:p>
            <a:endParaRPr lang="en-US"/>
          </a:p>
        </p:txBody>
      </p:sp>
    </p:spTree>
    <p:extLst>
      <p:ext uri="{BB962C8B-B14F-4D97-AF65-F5344CB8AC3E}">
        <p14:creationId xmlns:p14="http://schemas.microsoft.com/office/powerpoint/2010/main" val="1790459983"/>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295400"/>
            <a:ext cx="77724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ChangeArrowheads="1"/>
          </p:cNvSpPr>
          <p:nvPr/>
        </p:nvSpPr>
        <p:spPr bwMode="auto">
          <a:xfrm>
            <a:off x="685800" y="990600"/>
            <a:ext cx="7772400" cy="92075"/>
          </a:xfrm>
          <a:prstGeom prst="rect">
            <a:avLst/>
          </a:prstGeom>
          <a:solidFill>
            <a:srgbClr val="006600"/>
          </a:solidFill>
          <a:ln w="9525">
            <a:noFill/>
            <a:miter lim="800000"/>
            <a:headEnd/>
            <a:tailEnd/>
          </a:ln>
          <a:effectLst/>
        </p:spPr>
        <p:txBody>
          <a:bodyPr wrap="none" anchor="ctr"/>
          <a:lstStyle/>
          <a:p>
            <a:pPr>
              <a:defRPr/>
            </a:pPr>
            <a:endParaRPr lang="en-US">
              <a:latin typeface="Times New Roman" pitchFamily="-106" charset="0"/>
              <a:ea typeface="+mn-ea"/>
              <a:cs typeface="+mn-cs"/>
            </a:endParaRPr>
          </a:p>
        </p:txBody>
      </p:sp>
      <p:sp>
        <p:nvSpPr>
          <p:cNvPr id="1032" name="Rectangle 8"/>
          <p:cNvSpPr>
            <a:spLocks noChangeArrowheads="1"/>
          </p:cNvSpPr>
          <p:nvPr/>
        </p:nvSpPr>
        <p:spPr bwMode="auto">
          <a:xfrm>
            <a:off x="685800" y="1143000"/>
            <a:ext cx="7772400" cy="92075"/>
          </a:xfrm>
          <a:prstGeom prst="rect">
            <a:avLst/>
          </a:prstGeom>
          <a:solidFill>
            <a:schemeClr val="bg2"/>
          </a:solidFill>
          <a:ln w="9525">
            <a:noFill/>
            <a:miter lim="800000"/>
            <a:headEnd/>
            <a:tailEnd/>
          </a:ln>
          <a:effectLst/>
        </p:spPr>
        <p:txBody>
          <a:bodyPr wrap="none" anchor="ctr"/>
          <a:lstStyle/>
          <a:p>
            <a:pPr>
              <a:defRPr/>
            </a:pPr>
            <a:endParaRPr lang="en-US">
              <a:latin typeface="Times New Roman" pitchFamily="-106" charset="0"/>
              <a:ea typeface="+mn-ea"/>
              <a:cs typeface="+mn-cs"/>
            </a:endParaRP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spd="med">
    <p:wipe dir="r"/>
  </p:transition>
  <p:hf hdr="0"/>
  <p:txStyles>
    <p:titleStyle>
      <a:lvl1pPr algn="ctr" rtl="0" eaLnBrk="0" fontAlgn="base" hangingPunct="0">
        <a:spcBef>
          <a:spcPct val="0"/>
        </a:spcBef>
        <a:spcAft>
          <a:spcPct val="0"/>
        </a:spcAft>
        <a:defRPr sz="4400">
          <a:solidFill>
            <a:schemeClr val="tx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1"/>
          </a:solidFill>
          <a:latin typeface="Arial" pitchFamily="-106" charset="0"/>
          <a:ea typeface="ＭＳ Ｐゴシック" pitchFamily="-106" charset="-128"/>
          <a:cs typeface="ＭＳ Ｐゴシック" pitchFamily="-106" charset="-128"/>
        </a:defRPr>
      </a:lvl5pPr>
      <a:lvl6pPr marL="457200" algn="ctr" rtl="0" eaLnBrk="0" fontAlgn="base" hangingPunct="0">
        <a:spcBef>
          <a:spcPct val="0"/>
        </a:spcBef>
        <a:spcAft>
          <a:spcPct val="0"/>
        </a:spcAft>
        <a:defRPr sz="4400">
          <a:solidFill>
            <a:schemeClr val="tx1"/>
          </a:solidFill>
          <a:latin typeface="Arial" pitchFamily="-106" charset="0"/>
        </a:defRPr>
      </a:lvl6pPr>
      <a:lvl7pPr marL="914400" algn="ctr" rtl="0" eaLnBrk="0" fontAlgn="base" hangingPunct="0">
        <a:spcBef>
          <a:spcPct val="0"/>
        </a:spcBef>
        <a:spcAft>
          <a:spcPct val="0"/>
        </a:spcAft>
        <a:defRPr sz="4400">
          <a:solidFill>
            <a:schemeClr val="tx1"/>
          </a:solidFill>
          <a:latin typeface="Arial" pitchFamily="-106" charset="0"/>
        </a:defRPr>
      </a:lvl7pPr>
      <a:lvl8pPr marL="1371600" algn="ctr" rtl="0" eaLnBrk="0" fontAlgn="base" hangingPunct="0">
        <a:spcBef>
          <a:spcPct val="0"/>
        </a:spcBef>
        <a:spcAft>
          <a:spcPct val="0"/>
        </a:spcAft>
        <a:defRPr sz="4400">
          <a:solidFill>
            <a:schemeClr val="tx1"/>
          </a:solidFill>
          <a:latin typeface="Arial" pitchFamily="-106" charset="0"/>
        </a:defRPr>
      </a:lvl8pPr>
      <a:lvl9pPr marL="1828800" algn="ctr" rtl="0" eaLnBrk="0" fontAlgn="base" hangingPunct="0">
        <a:spcBef>
          <a:spcPct val="0"/>
        </a:spcBef>
        <a:spcAft>
          <a:spcPct val="0"/>
        </a:spcAft>
        <a:defRPr sz="4400">
          <a:solidFill>
            <a:schemeClr val="tx1"/>
          </a:solidFill>
          <a:latin typeface="Arial" pitchFamily="-106" charset="0"/>
        </a:defRPr>
      </a:lvl9pPr>
    </p:titleStyle>
    <p:bodyStyle>
      <a:lvl1pPr marL="342900" indent="-342900" algn="l" rtl="0" eaLnBrk="0" fontAlgn="base" hangingPunct="0">
        <a:spcBef>
          <a:spcPct val="20000"/>
        </a:spcBef>
        <a:spcAft>
          <a:spcPct val="0"/>
        </a:spcAft>
        <a:buChar char="•"/>
        <a:defRPr sz="3200">
          <a:solidFill>
            <a:srgbClr val="000099"/>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rgbClr val="006600"/>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ctrTitle"/>
          </p:nvPr>
        </p:nvSpPr>
        <p:spPr>
          <a:xfrm>
            <a:off x="685800" y="1371600"/>
            <a:ext cx="7772400" cy="2286000"/>
          </a:xfrm>
          <a:solidFill>
            <a:srgbClr val="BEC4FF"/>
          </a:solidFill>
        </p:spPr>
        <p:txBody>
          <a:bodyPr/>
          <a:lstStyle/>
          <a:p>
            <a:r>
              <a:rPr lang="en-US" sz="3600" dirty="0">
                <a:solidFill>
                  <a:srgbClr val="000099"/>
                </a:solidFill>
                <a:latin typeface="Arial" charset="0"/>
                <a:ea typeface="ＭＳ Ｐゴシック" charset="0"/>
                <a:cs typeface="ＭＳ Ｐゴシック" charset="0"/>
              </a:rPr>
              <a:t>Give, Take, and Connect: </a:t>
            </a:r>
            <a:br>
              <a:rPr lang="en-US" sz="3600" dirty="0">
                <a:solidFill>
                  <a:srgbClr val="000099"/>
                </a:solidFill>
                <a:latin typeface="Arial" charset="0"/>
                <a:ea typeface="ＭＳ Ｐゴシック" charset="0"/>
                <a:cs typeface="ＭＳ Ｐゴシック" charset="0"/>
              </a:rPr>
            </a:br>
            <a:br>
              <a:rPr lang="en-US" sz="1200" dirty="0">
                <a:solidFill>
                  <a:srgbClr val="000099"/>
                </a:solidFill>
                <a:latin typeface="Arial" charset="0"/>
                <a:ea typeface="ＭＳ Ｐゴシック" charset="0"/>
                <a:cs typeface="ＭＳ Ｐゴシック" charset="0"/>
              </a:rPr>
            </a:br>
            <a:r>
              <a:rPr lang="en-US" sz="3200" dirty="0">
                <a:solidFill>
                  <a:srgbClr val="000099"/>
                </a:solidFill>
                <a:latin typeface="Arial" charset="0"/>
                <a:ea typeface="ＭＳ Ｐゴシック" charset="0"/>
                <a:cs typeface="ＭＳ Ｐゴシック" charset="0"/>
              </a:rPr>
              <a:t>The AAPT Laboratory Recommendations </a:t>
            </a:r>
            <a:br>
              <a:rPr lang="en-US" sz="3200" dirty="0">
                <a:solidFill>
                  <a:srgbClr val="000099"/>
                </a:solidFill>
                <a:latin typeface="Arial" charset="0"/>
                <a:ea typeface="ＭＳ Ｐゴシック" charset="0"/>
                <a:cs typeface="ＭＳ Ｐゴシック" charset="0"/>
              </a:rPr>
            </a:br>
            <a:r>
              <a:rPr lang="en-US" sz="3200" dirty="0">
                <a:solidFill>
                  <a:srgbClr val="000099"/>
                </a:solidFill>
                <a:latin typeface="Arial" charset="0"/>
                <a:ea typeface="ＭＳ Ｐゴシック" charset="0"/>
                <a:cs typeface="ＭＳ Ｐゴシック" charset="0"/>
              </a:rPr>
              <a:t>as a Framework for Community Progress</a:t>
            </a:r>
          </a:p>
        </p:txBody>
      </p:sp>
      <p:sp>
        <p:nvSpPr>
          <p:cNvPr id="14339" name="TextBox 8"/>
          <p:cNvSpPr txBox="1">
            <a:spLocks noChangeArrowheads="1"/>
          </p:cNvSpPr>
          <p:nvPr/>
        </p:nvSpPr>
        <p:spPr bwMode="auto">
          <a:xfrm>
            <a:off x="3200400" y="3810000"/>
            <a:ext cx="28194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Aft>
                <a:spcPts val="600"/>
              </a:spcAft>
            </a:pPr>
            <a:r>
              <a:rPr lang="en-US" sz="2800" dirty="0">
                <a:latin typeface="Arial" charset="0"/>
                <a:cs typeface="Arial" charset="0"/>
              </a:rPr>
              <a:t>Ernie Behringer</a:t>
            </a:r>
          </a:p>
        </p:txBody>
      </p:sp>
      <p:sp>
        <p:nvSpPr>
          <p:cNvPr id="14340" name="TextBox 10"/>
          <p:cNvSpPr txBox="1">
            <a:spLocks noChangeArrowheads="1"/>
          </p:cNvSpPr>
          <p:nvPr/>
        </p:nvSpPr>
        <p:spPr bwMode="auto">
          <a:xfrm>
            <a:off x="1447800" y="4419600"/>
            <a:ext cx="6477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Aft>
                <a:spcPts val="600"/>
              </a:spcAft>
            </a:pPr>
            <a:r>
              <a:rPr lang="en-US" dirty="0">
                <a:solidFill>
                  <a:srgbClr val="008000"/>
                </a:solidFill>
                <a:latin typeface="Arial" charset="0"/>
                <a:cs typeface="Arial" charset="0"/>
              </a:rPr>
              <a:t>Department of Physics and Astronomy Eastern Michigan University</a:t>
            </a:r>
            <a:endParaRPr lang="en-US" sz="2800" dirty="0">
              <a:solidFill>
                <a:srgbClr val="008000"/>
              </a:solidFill>
              <a:latin typeface="Arial" charset="0"/>
              <a:cs typeface="Arial" charset="0"/>
            </a:endParaRPr>
          </a:p>
        </p:txBody>
      </p:sp>
      <p:sp>
        <p:nvSpPr>
          <p:cNvPr id="2" name="TextBox 1"/>
          <p:cNvSpPr txBox="1"/>
          <p:nvPr/>
        </p:nvSpPr>
        <p:spPr>
          <a:xfrm>
            <a:off x="1676400" y="6324600"/>
            <a:ext cx="6616768" cy="400110"/>
          </a:xfrm>
          <a:prstGeom prst="rect">
            <a:avLst/>
          </a:prstGeom>
          <a:noFill/>
        </p:spPr>
        <p:txBody>
          <a:bodyPr wrap="square" rtlCol="0">
            <a:spAutoFit/>
          </a:bodyPr>
          <a:lstStyle/>
          <a:p>
            <a:r>
              <a:rPr lang="en-US" sz="2000" dirty="0">
                <a:latin typeface="Arial"/>
                <a:cs typeface="Arial"/>
              </a:rPr>
              <a:t>July 26, 2018		       	    BFY3 Conference</a:t>
            </a: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5715000" y="3276600"/>
            <a:ext cx="1600200" cy="365760"/>
          </a:xfrm>
          <a:prstGeom prst="rect">
            <a:avLst/>
          </a:prstGeom>
          <a:solidFill>
            <a:srgbClr val="FF8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ndParaRPr>
          </a:p>
        </p:txBody>
      </p:sp>
      <p:sp>
        <p:nvSpPr>
          <p:cNvPr id="36" name="Rectangle 35"/>
          <p:cNvSpPr/>
          <p:nvPr/>
        </p:nvSpPr>
        <p:spPr bwMode="auto">
          <a:xfrm>
            <a:off x="6985000" y="2933700"/>
            <a:ext cx="1981200" cy="365760"/>
          </a:xfrm>
          <a:prstGeom prst="rect">
            <a:avLst/>
          </a:prstGeom>
          <a:solidFill>
            <a:srgbClr val="FF8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ndParaRPr>
          </a:p>
        </p:txBody>
      </p:sp>
      <p:sp>
        <p:nvSpPr>
          <p:cNvPr id="37" name="Rectangle 36"/>
          <p:cNvSpPr/>
          <p:nvPr/>
        </p:nvSpPr>
        <p:spPr bwMode="auto">
          <a:xfrm>
            <a:off x="5715000" y="1968500"/>
            <a:ext cx="1066800" cy="365760"/>
          </a:xfrm>
          <a:prstGeom prst="rect">
            <a:avLst/>
          </a:prstGeom>
          <a:solidFill>
            <a:srgbClr val="FF8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ndParaRPr>
          </a:p>
        </p:txBody>
      </p:sp>
      <p:sp>
        <p:nvSpPr>
          <p:cNvPr id="16386" name="Rectangle 2"/>
          <p:cNvSpPr>
            <a:spLocks noGrp="1" noChangeArrowheads="1"/>
          </p:cNvSpPr>
          <p:nvPr>
            <p:ph type="title"/>
          </p:nvPr>
        </p:nvSpPr>
        <p:spPr>
          <a:xfrm>
            <a:off x="685800" y="228600"/>
            <a:ext cx="7772400" cy="838200"/>
          </a:xfrm>
        </p:spPr>
        <p:txBody>
          <a:bodyPr/>
          <a:lstStyle/>
          <a:p>
            <a:r>
              <a:rPr lang="en-US" sz="3600" dirty="0">
                <a:latin typeface="Arial" charset="0"/>
                <a:ea typeface="ＭＳ Ｐゴシック" charset="0"/>
                <a:cs typeface="ＭＳ Ｐゴシック" charset="0"/>
              </a:rPr>
              <a:t>Review</a:t>
            </a:r>
          </a:p>
        </p:txBody>
      </p:sp>
      <p:sp>
        <p:nvSpPr>
          <p:cNvPr id="16387" name="Rectangle 9"/>
          <p:cNvSpPr>
            <a:spLocks noGrp="1" noChangeArrowheads="1"/>
          </p:cNvSpPr>
          <p:nvPr>
            <p:ph type="body" idx="1"/>
          </p:nvPr>
        </p:nvSpPr>
        <p:spPr>
          <a:xfrm>
            <a:off x="609600" y="1295400"/>
            <a:ext cx="8001000" cy="5181600"/>
          </a:xfrm>
        </p:spPr>
        <p:txBody>
          <a:bodyPr/>
          <a:lstStyle/>
          <a:p>
            <a:r>
              <a:rPr lang="en-US" dirty="0">
                <a:latin typeface="Arial" charset="0"/>
                <a:ea typeface="ＭＳ Ｐゴシック" charset="0"/>
                <a:cs typeface="ＭＳ Ｐゴシック" charset="0"/>
              </a:rPr>
              <a:t>Advanced Lab Progress: </a:t>
            </a:r>
          </a:p>
          <a:p>
            <a:endParaRPr lang="en-US" dirty="0">
              <a:latin typeface="Arial" charset="0"/>
              <a:ea typeface="ＭＳ Ｐゴシック" charset="0"/>
            </a:endParaRPr>
          </a:p>
          <a:p>
            <a:pPr marL="0" indent="0">
              <a:buNone/>
            </a:pPr>
            <a:endParaRPr lang="en-US" dirty="0">
              <a:latin typeface="Arial" charset="0"/>
              <a:ea typeface="ＭＳ Ｐゴシック" charset="0"/>
            </a:endParaRPr>
          </a:p>
          <a:p>
            <a:pPr marL="0" indent="0">
              <a:buNone/>
            </a:pPr>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p:txBody>
      </p:sp>
      <p:sp>
        <p:nvSpPr>
          <p:cNvPr id="6" name="Right Arrow 5"/>
          <p:cNvSpPr/>
          <p:nvPr/>
        </p:nvSpPr>
        <p:spPr>
          <a:xfrm>
            <a:off x="594941" y="3566790"/>
            <a:ext cx="8229600" cy="544256"/>
          </a:xfrm>
          <a:prstGeom prst="rightArrow">
            <a:avLst/>
          </a:prstGeom>
          <a:gradFill flip="none" rotWithShape="1">
            <a:gsLst>
              <a:gs pos="0">
                <a:schemeClr val="bg1"/>
              </a:gs>
              <a:gs pos="100000">
                <a:srgbClr val="00FF80">
                  <a:alpha val="50000"/>
                </a:srgbClr>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883664" y="3987800"/>
            <a:ext cx="698178" cy="369332"/>
          </a:xfrm>
          <a:prstGeom prst="rect">
            <a:avLst/>
          </a:prstGeom>
          <a:noFill/>
        </p:spPr>
        <p:txBody>
          <a:bodyPr wrap="none" rtlCol="0">
            <a:spAutoFit/>
          </a:bodyPr>
          <a:lstStyle/>
          <a:p>
            <a:r>
              <a:rPr lang="en-US" sz="1800" dirty="0">
                <a:latin typeface="Arial"/>
                <a:cs typeface="Arial"/>
              </a:rPr>
              <a:t>2009</a:t>
            </a:r>
          </a:p>
        </p:txBody>
      </p:sp>
      <p:sp>
        <p:nvSpPr>
          <p:cNvPr id="14" name="TextBox 13"/>
          <p:cNvSpPr txBox="1"/>
          <p:nvPr/>
        </p:nvSpPr>
        <p:spPr>
          <a:xfrm>
            <a:off x="3520440" y="3987800"/>
            <a:ext cx="698178" cy="369332"/>
          </a:xfrm>
          <a:prstGeom prst="rect">
            <a:avLst/>
          </a:prstGeom>
          <a:noFill/>
        </p:spPr>
        <p:txBody>
          <a:bodyPr wrap="none" rtlCol="0">
            <a:spAutoFit/>
          </a:bodyPr>
          <a:lstStyle/>
          <a:p>
            <a:r>
              <a:rPr lang="en-US" sz="1800" dirty="0">
                <a:latin typeface="Arial"/>
                <a:cs typeface="Arial"/>
              </a:rPr>
              <a:t>2012</a:t>
            </a:r>
          </a:p>
        </p:txBody>
      </p:sp>
      <p:sp>
        <p:nvSpPr>
          <p:cNvPr id="15" name="TextBox 14"/>
          <p:cNvSpPr txBox="1"/>
          <p:nvPr/>
        </p:nvSpPr>
        <p:spPr>
          <a:xfrm>
            <a:off x="1371600" y="4419024"/>
            <a:ext cx="1943100" cy="584776"/>
          </a:xfrm>
          <a:prstGeom prst="rect">
            <a:avLst/>
          </a:prstGeom>
          <a:solidFill>
            <a:srgbClr val="CC66FF">
              <a:alpha val="51000"/>
            </a:srgbClr>
          </a:solidFill>
          <a:ln>
            <a:solidFill>
              <a:srgbClr val="660066"/>
            </a:solidFill>
          </a:ln>
        </p:spPr>
        <p:txBody>
          <a:bodyPr wrap="square" rtlCol="0">
            <a:spAutoFit/>
          </a:bodyPr>
          <a:lstStyle/>
          <a:p>
            <a:pPr algn="ctr"/>
            <a:r>
              <a:rPr lang="en-US" sz="1600" dirty="0">
                <a:latin typeface="Arial"/>
                <a:cs typeface="Arial"/>
              </a:rPr>
              <a:t>Advanced Lab</a:t>
            </a:r>
          </a:p>
          <a:p>
            <a:pPr algn="ctr"/>
            <a:r>
              <a:rPr lang="en-US" sz="1600" dirty="0">
                <a:latin typeface="Arial"/>
                <a:cs typeface="Arial"/>
              </a:rPr>
              <a:t>Topical Conference</a:t>
            </a:r>
          </a:p>
        </p:txBody>
      </p:sp>
      <p:sp>
        <p:nvSpPr>
          <p:cNvPr id="16" name="TextBox 15"/>
          <p:cNvSpPr txBox="1"/>
          <p:nvPr/>
        </p:nvSpPr>
        <p:spPr>
          <a:xfrm>
            <a:off x="5166360" y="3987800"/>
            <a:ext cx="698178" cy="369332"/>
          </a:xfrm>
          <a:prstGeom prst="rect">
            <a:avLst/>
          </a:prstGeom>
          <a:noFill/>
        </p:spPr>
        <p:txBody>
          <a:bodyPr wrap="none" rtlCol="0">
            <a:spAutoFit/>
          </a:bodyPr>
          <a:lstStyle/>
          <a:p>
            <a:r>
              <a:rPr lang="en-US" sz="1800" dirty="0">
                <a:latin typeface="Arial"/>
                <a:cs typeface="Arial"/>
              </a:rPr>
              <a:t>2015</a:t>
            </a:r>
          </a:p>
        </p:txBody>
      </p:sp>
      <p:sp>
        <p:nvSpPr>
          <p:cNvPr id="17" name="TextBox 16"/>
          <p:cNvSpPr txBox="1"/>
          <p:nvPr/>
        </p:nvSpPr>
        <p:spPr>
          <a:xfrm>
            <a:off x="3478947" y="4419600"/>
            <a:ext cx="1245453" cy="584776"/>
          </a:xfrm>
          <a:prstGeom prst="rect">
            <a:avLst/>
          </a:prstGeom>
          <a:solidFill>
            <a:srgbClr val="FFBBFF">
              <a:alpha val="51000"/>
            </a:srgbClr>
          </a:solidFill>
          <a:ln>
            <a:solidFill>
              <a:srgbClr val="660066"/>
            </a:solidFill>
          </a:ln>
        </p:spPr>
        <p:txBody>
          <a:bodyPr wrap="none" rtlCol="0">
            <a:spAutoFit/>
          </a:bodyPr>
          <a:lstStyle/>
          <a:p>
            <a:pPr algn="ctr"/>
            <a:r>
              <a:rPr lang="en-US" sz="1600" dirty="0">
                <a:latin typeface="Arial"/>
                <a:cs typeface="Arial"/>
              </a:rPr>
              <a:t>BFY</a:t>
            </a:r>
          </a:p>
          <a:p>
            <a:pPr algn="ctr"/>
            <a:r>
              <a:rPr lang="en-US" sz="1600" dirty="0">
                <a:latin typeface="Arial"/>
                <a:cs typeface="Arial"/>
              </a:rPr>
              <a:t>Conference</a:t>
            </a:r>
          </a:p>
        </p:txBody>
      </p:sp>
      <p:cxnSp>
        <p:nvCxnSpPr>
          <p:cNvPr id="18" name="Straight Arrow Connector 17"/>
          <p:cNvCxnSpPr/>
          <p:nvPr/>
        </p:nvCxnSpPr>
        <p:spPr>
          <a:xfrm>
            <a:off x="9144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590800" y="39624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41622" y="4000500"/>
            <a:ext cx="698178" cy="369332"/>
          </a:xfrm>
          <a:prstGeom prst="rect">
            <a:avLst/>
          </a:prstGeom>
          <a:noFill/>
        </p:spPr>
        <p:txBody>
          <a:bodyPr wrap="none" rtlCol="0">
            <a:spAutoFit/>
          </a:bodyPr>
          <a:lstStyle/>
          <a:p>
            <a:r>
              <a:rPr lang="en-US" sz="1800" dirty="0">
                <a:latin typeface="Arial"/>
                <a:cs typeface="Arial"/>
              </a:rPr>
              <a:t>2006</a:t>
            </a:r>
          </a:p>
        </p:txBody>
      </p:sp>
      <p:sp>
        <p:nvSpPr>
          <p:cNvPr id="25" name="TextBox 24"/>
          <p:cNvSpPr txBox="1"/>
          <p:nvPr/>
        </p:nvSpPr>
        <p:spPr>
          <a:xfrm>
            <a:off x="6812280" y="3987800"/>
            <a:ext cx="698178" cy="369332"/>
          </a:xfrm>
          <a:prstGeom prst="rect">
            <a:avLst/>
          </a:prstGeom>
          <a:noFill/>
        </p:spPr>
        <p:txBody>
          <a:bodyPr wrap="none" rtlCol="0">
            <a:spAutoFit/>
          </a:bodyPr>
          <a:lstStyle/>
          <a:p>
            <a:r>
              <a:rPr lang="en-US" sz="1800" dirty="0">
                <a:latin typeface="Arial"/>
                <a:cs typeface="Arial"/>
              </a:rPr>
              <a:t>2018</a:t>
            </a:r>
          </a:p>
        </p:txBody>
      </p:sp>
      <p:sp>
        <p:nvSpPr>
          <p:cNvPr id="28" name="TextBox 27"/>
          <p:cNvSpPr txBox="1"/>
          <p:nvPr/>
        </p:nvSpPr>
        <p:spPr>
          <a:xfrm>
            <a:off x="5029200" y="4419600"/>
            <a:ext cx="1245453" cy="584776"/>
          </a:xfrm>
          <a:prstGeom prst="rect">
            <a:avLst/>
          </a:prstGeom>
          <a:solidFill>
            <a:srgbClr val="FFBBFF">
              <a:alpha val="51000"/>
            </a:srgbClr>
          </a:solidFill>
          <a:ln>
            <a:solidFill>
              <a:srgbClr val="660066"/>
            </a:solidFill>
          </a:ln>
        </p:spPr>
        <p:txBody>
          <a:bodyPr wrap="none" rtlCol="0">
            <a:spAutoFit/>
          </a:bodyPr>
          <a:lstStyle/>
          <a:p>
            <a:pPr algn="ctr"/>
            <a:r>
              <a:rPr lang="en-US" sz="1600" dirty="0">
                <a:latin typeface="Arial"/>
                <a:cs typeface="Arial"/>
              </a:rPr>
              <a:t>BFY2</a:t>
            </a:r>
          </a:p>
          <a:p>
            <a:pPr algn="ctr"/>
            <a:r>
              <a:rPr lang="en-US" sz="1600" dirty="0">
                <a:latin typeface="Arial"/>
                <a:cs typeface="Arial"/>
              </a:rPr>
              <a:t>Conference</a:t>
            </a:r>
          </a:p>
        </p:txBody>
      </p:sp>
      <p:sp>
        <p:nvSpPr>
          <p:cNvPr id="29" name="TextBox 28"/>
          <p:cNvSpPr txBox="1"/>
          <p:nvPr/>
        </p:nvSpPr>
        <p:spPr>
          <a:xfrm>
            <a:off x="7086600" y="4419600"/>
            <a:ext cx="1245453" cy="584776"/>
          </a:xfrm>
          <a:prstGeom prst="rect">
            <a:avLst/>
          </a:prstGeom>
          <a:solidFill>
            <a:srgbClr val="FFBBFF">
              <a:alpha val="51000"/>
            </a:srgbClr>
          </a:solidFill>
          <a:ln>
            <a:solidFill>
              <a:srgbClr val="660066"/>
            </a:solidFill>
          </a:ln>
        </p:spPr>
        <p:txBody>
          <a:bodyPr wrap="none" rtlCol="0">
            <a:spAutoFit/>
          </a:bodyPr>
          <a:lstStyle/>
          <a:p>
            <a:pPr algn="ctr"/>
            <a:r>
              <a:rPr lang="en-US" sz="1600" dirty="0">
                <a:latin typeface="Arial"/>
                <a:cs typeface="Arial"/>
              </a:rPr>
              <a:t>BFY3</a:t>
            </a:r>
          </a:p>
          <a:p>
            <a:pPr algn="ctr"/>
            <a:r>
              <a:rPr lang="en-US" sz="1600" dirty="0">
                <a:latin typeface="Arial"/>
                <a:cs typeface="Arial"/>
              </a:rPr>
              <a:t>Conference</a:t>
            </a:r>
          </a:p>
        </p:txBody>
      </p:sp>
      <p:cxnSp>
        <p:nvCxnSpPr>
          <p:cNvPr id="30" name="Straight Arrow Connector 29"/>
          <p:cNvCxnSpPr/>
          <p:nvPr/>
        </p:nvCxnSpPr>
        <p:spPr>
          <a:xfrm>
            <a:off x="38608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867400" y="39751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480300" y="39751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810000" y="5105400"/>
            <a:ext cx="1524000" cy="584776"/>
          </a:xfrm>
          <a:prstGeom prst="rect">
            <a:avLst/>
          </a:prstGeom>
          <a:solidFill>
            <a:srgbClr val="66CCFF">
              <a:alpha val="54000"/>
            </a:srgbClr>
          </a:solidFill>
          <a:ln>
            <a:solidFill>
              <a:srgbClr val="660066"/>
            </a:solidFill>
          </a:ln>
        </p:spPr>
        <p:txBody>
          <a:bodyPr wrap="square" rtlCol="0">
            <a:spAutoFit/>
          </a:bodyPr>
          <a:lstStyle/>
          <a:p>
            <a:pPr algn="ctr"/>
            <a:r>
              <a:rPr lang="en-US" sz="1600" dirty="0">
                <a:latin typeface="Arial"/>
                <a:cs typeface="Arial"/>
              </a:rPr>
              <a:t>AAPT/</a:t>
            </a:r>
            <a:r>
              <a:rPr lang="en-US" sz="1600" dirty="0" err="1">
                <a:latin typeface="Arial"/>
                <a:cs typeface="Arial"/>
              </a:rPr>
              <a:t>ALPhA</a:t>
            </a:r>
            <a:r>
              <a:rPr lang="en-US" sz="1600" dirty="0">
                <a:latin typeface="Arial"/>
                <a:cs typeface="Arial"/>
              </a:rPr>
              <a:t> </a:t>
            </a:r>
          </a:p>
          <a:p>
            <a:pPr algn="ctr"/>
            <a:r>
              <a:rPr lang="en-US" sz="1600" dirty="0">
                <a:latin typeface="Arial"/>
                <a:cs typeface="Arial"/>
              </a:rPr>
              <a:t>Award</a:t>
            </a:r>
          </a:p>
        </p:txBody>
      </p:sp>
      <p:sp>
        <p:nvSpPr>
          <p:cNvPr id="39" name="TextBox 38"/>
          <p:cNvSpPr txBox="1"/>
          <p:nvPr/>
        </p:nvSpPr>
        <p:spPr>
          <a:xfrm>
            <a:off x="3429000" y="2667000"/>
            <a:ext cx="1524000" cy="584776"/>
          </a:xfrm>
          <a:prstGeom prst="rect">
            <a:avLst/>
          </a:prstGeom>
          <a:solidFill>
            <a:srgbClr val="66CCFF">
              <a:alpha val="54000"/>
            </a:srgbClr>
          </a:solidFill>
          <a:ln>
            <a:solidFill>
              <a:srgbClr val="660066"/>
            </a:solidFill>
          </a:ln>
        </p:spPr>
        <p:txBody>
          <a:bodyPr wrap="square" rtlCol="0">
            <a:spAutoFit/>
          </a:bodyPr>
          <a:lstStyle/>
          <a:p>
            <a:pPr algn="ctr"/>
            <a:r>
              <a:rPr lang="en-US" sz="1600" dirty="0">
                <a:latin typeface="Arial"/>
                <a:cs typeface="Arial"/>
              </a:rPr>
              <a:t>APS Reichert </a:t>
            </a:r>
          </a:p>
          <a:p>
            <a:pPr algn="ctr"/>
            <a:r>
              <a:rPr lang="en-US" sz="1600" dirty="0">
                <a:latin typeface="Arial"/>
                <a:cs typeface="Arial"/>
              </a:rPr>
              <a:t>Award</a:t>
            </a:r>
          </a:p>
        </p:txBody>
      </p:sp>
      <p:cxnSp>
        <p:nvCxnSpPr>
          <p:cNvPr id="40" name="Straight Arrow Connector 39"/>
          <p:cNvCxnSpPr/>
          <p:nvPr/>
        </p:nvCxnSpPr>
        <p:spPr>
          <a:xfrm>
            <a:off x="4229100" y="39624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876800" y="3962400"/>
            <a:ext cx="0" cy="11430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1143000" y="39751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72138" y="4419600"/>
            <a:ext cx="823262" cy="584776"/>
          </a:xfrm>
          <a:prstGeom prst="rect">
            <a:avLst/>
          </a:prstGeom>
          <a:solidFill>
            <a:srgbClr val="FFFF88">
              <a:alpha val="51000"/>
            </a:srgbClr>
          </a:solidFill>
          <a:ln>
            <a:solidFill>
              <a:srgbClr val="660066"/>
            </a:solidFill>
          </a:ln>
        </p:spPr>
        <p:txBody>
          <a:bodyPr wrap="none" rtlCol="0">
            <a:spAutoFit/>
          </a:bodyPr>
          <a:lstStyle/>
          <a:p>
            <a:pPr algn="ctr"/>
            <a:r>
              <a:rPr lang="en-US" sz="1600" dirty="0" err="1">
                <a:latin typeface="Arial"/>
                <a:cs typeface="Arial"/>
              </a:rPr>
              <a:t>ALPhA</a:t>
            </a:r>
            <a:endParaRPr lang="en-US" sz="1600" dirty="0">
              <a:latin typeface="Arial"/>
              <a:cs typeface="Arial"/>
            </a:endParaRPr>
          </a:p>
          <a:p>
            <a:pPr algn="ctr"/>
            <a:r>
              <a:rPr lang="en-US" sz="1600" dirty="0">
                <a:latin typeface="Arial"/>
                <a:cs typeface="Arial"/>
              </a:rPr>
              <a:t>formed</a:t>
            </a:r>
          </a:p>
        </p:txBody>
      </p:sp>
      <p:sp>
        <p:nvSpPr>
          <p:cNvPr id="32" name="TextBox 31"/>
          <p:cNvSpPr txBox="1"/>
          <p:nvPr/>
        </p:nvSpPr>
        <p:spPr>
          <a:xfrm>
            <a:off x="150178" y="2667000"/>
            <a:ext cx="840422" cy="584776"/>
          </a:xfrm>
          <a:prstGeom prst="rect">
            <a:avLst/>
          </a:prstGeom>
          <a:solidFill>
            <a:srgbClr val="CCFF66">
              <a:alpha val="54000"/>
            </a:srgbClr>
          </a:solidFill>
          <a:ln>
            <a:solidFill>
              <a:srgbClr val="660066"/>
            </a:solidFill>
          </a:ln>
        </p:spPr>
        <p:txBody>
          <a:bodyPr wrap="square" rtlCol="0">
            <a:spAutoFit/>
          </a:bodyPr>
          <a:lstStyle/>
          <a:p>
            <a:pPr algn="ctr"/>
            <a:r>
              <a:rPr lang="en-US" sz="1600" dirty="0">
                <a:latin typeface="Arial"/>
                <a:cs typeface="Arial"/>
              </a:rPr>
              <a:t>ALTF Report</a:t>
            </a:r>
          </a:p>
        </p:txBody>
      </p:sp>
      <p:sp>
        <p:nvSpPr>
          <p:cNvPr id="26" name="TextBox 25"/>
          <p:cNvSpPr txBox="1"/>
          <p:nvPr/>
        </p:nvSpPr>
        <p:spPr>
          <a:xfrm>
            <a:off x="5029200" y="1905000"/>
            <a:ext cx="4038600" cy="2077492"/>
          </a:xfrm>
          <a:prstGeom prst="rect">
            <a:avLst/>
          </a:prstGeom>
          <a:noFill/>
        </p:spPr>
        <p:txBody>
          <a:bodyPr wrap="square" rtlCol="0">
            <a:spAutoFit/>
          </a:bodyPr>
          <a:lstStyle/>
          <a:p>
            <a:pPr>
              <a:lnSpc>
                <a:spcPct val="120000"/>
              </a:lnSpc>
            </a:pPr>
            <a:r>
              <a:rPr lang="en-US" sz="1800" dirty="0">
                <a:solidFill>
                  <a:srgbClr val="000000"/>
                </a:solidFill>
                <a:latin typeface="Arial"/>
                <a:cs typeface="Arial"/>
              </a:rPr>
              <a:t>2018: Kurt Wick</a:t>
            </a:r>
          </a:p>
          <a:p>
            <a:pPr>
              <a:lnSpc>
                <a:spcPct val="120000"/>
              </a:lnSpc>
            </a:pPr>
            <a:r>
              <a:rPr lang="en-US" sz="1800" dirty="0">
                <a:solidFill>
                  <a:srgbClr val="000000"/>
                </a:solidFill>
                <a:latin typeface="Arial"/>
                <a:cs typeface="Arial"/>
              </a:rPr>
              <a:t>2017: Richard Peterson</a:t>
            </a:r>
          </a:p>
          <a:p>
            <a:pPr>
              <a:lnSpc>
                <a:spcPct val="120000"/>
              </a:lnSpc>
            </a:pPr>
            <a:r>
              <a:rPr lang="en-US" sz="1800" dirty="0">
                <a:solidFill>
                  <a:srgbClr val="000000"/>
                </a:solidFill>
                <a:latin typeface="Arial"/>
                <a:cs typeface="Arial"/>
              </a:rPr>
              <a:t>2016: Van </a:t>
            </a:r>
            <a:r>
              <a:rPr lang="en-US" sz="1800" dirty="0" err="1">
                <a:solidFill>
                  <a:srgbClr val="000000"/>
                </a:solidFill>
                <a:latin typeface="Arial"/>
                <a:cs typeface="Arial"/>
              </a:rPr>
              <a:t>Bistrow</a:t>
            </a:r>
            <a:endParaRPr lang="en-US" sz="1800" dirty="0">
              <a:solidFill>
                <a:srgbClr val="000000"/>
              </a:solidFill>
              <a:latin typeface="Arial"/>
              <a:cs typeface="Arial"/>
            </a:endParaRPr>
          </a:p>
          <a:p>
            <a:pPr>
              <a:lnSpc>
                <a:spcPct val="120000"/>
              </a:lnSpc>
            </a:pPr>
            <a:r>
              <a:rPr lang="en-US" sz="1800" dirty="0">
                <a:solidFill>
                  <a:srgbClr val="000000"/>
                </a:solidFill>
                <a:latin typeface="Arial"/>
                <a:cs typeface="Arial"/>
              </a:rPr>
              <a:t>2015: Carl </a:t>
            </a:r>
            <a:r>
              <a:rPr lang="en-US" sz="1800" dirty="0" err="1">
                <a:solidFill>
                  <a:srgbClr val="000000"/>
                </a:solidFill>
                <a:latin typeface="Arial"/>
                <a:cs typeface="Arial"/>
              </a:rPr>
              <a:t>Akerlof</a:t>
            </a:r>
            <a:r>
              <a:rPr lang="en-US" sz="1800" dirty="0">
                <a:solidFill>
                  <a:srgbClr val="000000"/>
                </a:solidFill>
                <a:latin typeface="Arial"/>
                <a:cs typeface="Arial"/>
              </a:rPr>
              <a:t>/Ramon Torres-</a:t>
            </a:r>
            <a:r>
              <a:rPr lang="en-US" sz="1800" dirty="0" err="1">
                <a:solidFill>
                  <a:srgbClr val="000000"/>
                </a:solidFill>
                <a:latin typeface="Arial"/>
                <a:cs typeface="Arial"/>
              </a:rPr>
              <a:t>Isea</a:t>
            </a:r>
            <a:endParaRPr lang="en-US" sz="1800" dirty="0">
              <a:solidFill>
                <a:srgbClr val="000000"/>
              </a:solidFill>
              <a:latin typeface="Arial"/>
              <a:cs typeface="Arial"/>
            </a:endParaRPr>
          </a:p>
          <a:p>
            <a:pPr>
              <a:lnSpc>
                <a:spcPct val="120000"/>
              </a:lnSpc>
            </a:pPr>
            <a:r>
              <a:rPr lang="en-US" sz="1800" dirty="0">
                <a:solidFill>
                  <a:srgbClr val="000000"/>
                </a:solidFill>
                <a:latin typeface="Arial"/>
                <a:cs typeface="Arial"/>
              </a:rPr>
              <a:t>2014: Gabe Spalding</a:t>
            </a:r>
          </a:p>
          <a:p>
            <a:pPr>
              <a:lnSpc>
                <a:spcPct val="120000"/>
              </a:lnSpc>
            </a:pPr>
            <a:endParaRPr lang="en-US" sz="1800" dirty="0">
              <a:solidFill>
                <a:srgbClr val="000000"/>
              </a:solidFill>
              <a:latin typeface="Arial"/>
              <a:cs typeface="Arial"/>
            </a:endParaRPr>
          </a:p>
        </p:txBody>
      </p:sp>
      <p:sp>
        <p:nvSpPr>
          <p:cNvPr id="44" name="Rectangle 43"/>
          <p:cNvSpPr/>
          <p:nvPr/>
        </p:nvSpPr>
        <p:spPr bwMode="auto">
          <a:xfrm>
            <a:off x="6248400" y="6146800"/>
            <a:ext cx="1219200" cy="365760"/>
          </a:xfrm>
          <a:prstGeom prst="rect">
            <a:avLst/>
          </a:prstGeom>
          <a:solidFill>
            <a:srgbClr val="FF8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ndParaRPr>
          </a:p>
        </p:txBody>
      </p:sp>
      <p:sp>
        <p:nvSpPr>
          <p:cNvPr id="45" name="TextBox 44"/>
          <p:cNvSpPr txBox="1"/>
          <p:nvPr/>
        </p:nvSpPr>
        <p:spPr>
          <a:xfrm>
            <a:off x="3733800" y="5754469"/>
            <a:ext cx="5638800" cy="747897"/>
          </a:xfrm>
          <a:prstGeom prst="rect">
            <a:avLst/>
          </a:prstGeom>
          <a:noFill/>
        </p:spPr>
        <p:txBody>
          <a:bodyPr wrap="square" rtlCol="0">
            <a:spAutoFit/>
          </a:bodyPr>
          <a:lstStyle/>
          <a:p>
            <a:pPr>
              <a:lnSpc>
                <a:spcPct val="120000"/>
              </a:lnSpc>
            </a:pPr>
            <a:r>
              <a:rPr lang="en-US" sz="1800" dirty="0">
                <a:solidFill>
                  <a:srgbClr val="000000"/>
                </a:solidFill>
                <a:latin typeface="Arial"/>
                <a:cs typeface="Arial"/>
              </a:rPr>
              <a:t>2016: Ryan Scott (Edwin </a:t>
            </a:r>
            <a:r>
              <a:rPr lang="en-US" sz="1800" dirty="0" err="1">
                <a:solidFill>
                  <a:srgbClr val="000000"/>
                </a:solidFill>
                <a:latin typeface="Arial"/>
                <a:cs typeface="Arial"/>
              </a:rPr>
              <a:t>Hach</a:t>
            </a:r>
            <a:r>
              <a:rPr lang="en-US" sz="1800" dirty="0">
                <a:solidFill>
                  <a:srgbClr val="000000"/>
                </a:solidFill>
                <a:latin typeface="Arial"/>
                <a:cs typeface="Arial"/>
              </a:rPr>
              <a:t>, III &amp; Stefan Preble )</a:t>
            </a:r>
          </a:p>
          <a:p>
            <a:pPr>
              <a:lnSpc>
                <a:spcPct val="120000"/>
              </a:lnSpc>
            </a:pPr>
            <a:r>
              <a:rPr lang="en-US" sz="1800" dirty="0">
                <a:solidFill>
                  <a:srgbClr val="000000"/>
                </a:solidFill>
                <a:latin typeface="Arial"/>
                <a:cs typeface="Arial"/>
              </a:rPr>
              <a:t>2015: Brandon Thacker (Eric </a:t>
            </a:r>
            <a:r>
              <a:rPr lang="en-US" sz="1800" dirty="0" err="1">
                <a:solidFill>
                  <a:srgbClr val="000000"/>
                </a:solidFill>
                <a:latin typeface="Arial"/>
                <a:cs typeface="Arial"/>
              </a:rPr>
              <a:t>Ayars</a:t>
            </a:r>
            <a:r>
              <a:rPr lang="en-US" sz="1800" dirty="0">
                <a:solidFill>
                  <a:srgbClr val="000000"/>
                </a:solidFill>
                <a:latin typeface="Arial"/>
                <a:cs typeface="Arial"/>
              </a:rPr>
              <a:t>)</a:t>
            </a:r>
          </a:p>
        </p:txBody>
      </p:sp>
    </p:spTree>
    <p:extLst>
      <p:ext uri="{BB962C8B-B14F-4D97-AF65-F5344CB8AC3E}">
        <p14:creationId xmlns:p14="http://schemas.microsoft.com/office/powerpoint/2010/main" val="241650839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838200"/>
          </a:xfrm>
        </p:spPr>
        <p:txBody>
          <a:bodyPr/>
          <a:lstStyle/>
          <a:p>
            <a:r>
              <a:rPr lang="en-US" sz="3600" dirty="0">
                <a:latin typeface="Arial" charset="0"/>
                <a:ea typeface="ＭＳ Ｐゴシック" charset="0"/>
                <a:cs typeface="ＭＳ Ｐゴシック" charset="0"/>
              </a:rPr>
              <a:t>Review</a:t>
            </a:r>
          </a:p>
        </p:txBody>
      </p:sp>
      <p:sp>
        <p:nvSpPr>
          <p:cNvPr id="16387" name="Rectangle 9"/>
          <p:cNvSpPr>
            <a:spLocks noGrp="1" noChangeArrowheads="1"/>
          </p:cNvSpPr>
          <p:nvPr>
            <p:ph type="body" idx="1"/>
          </p:nvPr>
        </p:nvSpPr>
        <p:spPr>
          <a:xfrm>
            <a:off x="609600" y="1295400"/>
            <a:ext cx="8001000" cy="5181600"/>
          </a:xfrm>
        </p:spPr>
        <p:txBody>
          <a:bodyPr/>
          <a:lstStyle/>
          <a:p>
            <a:r>
              <a:rPr lang="en-US" dirty="0">
                <a:latin typeface="Arial" charset="0"/>
                <a:ea typeface="ＭＳ Ｐゴシック" charset="0"/>
                <a:cs typeface="ＭＳ Ｐゴシック" charset="0"/>
              </a:rPr>
              <a:t>Advanced Lab Progress: </a:t>
            </a:r>
          </a:p>
          <a:p>
            <a:endParaRPr lang="en-US" dirty="0">
              <a:latin typeface="Arial" charset="0"/>
              <a:ea typeface="ＭＳ Ｐゴシック" charset="0"/>
            </a:endParaRPr>
          </a:p>
          <a:p>
            <a:pPr marL="0" indent="0">
              <a:buNone/>
            </a:pPr>
            <a:endParaRPr lang="en-US" dirty="0">
              <a:latin typeface="Arial" charset="0"/>
              <a:ea typeface="ＭＳ Ｐゴシック" charset="0"/>
            </a:endParaRPr>
          </a:p>
          <a:p>
            <a:pPr marL="0" indent="0">
              <a:buNone/>
            </a:pPr>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p:txBody>
      </p:sp>
      <p:sp>
        <p:nvSpPr>
          <p:cNvPr id="6" name="Right Arrow 5"/>
          <p:cNvSpPr/>
          <p:nvPr/>
        </p:nvSpPr>
        <p:spPr>
          <a:xfrm>
            <a:off x="594941" y="3566790"/>
            <a:ext cx="8229600" cy="544256"/>
          </a:xfrm>
          <a:prstGeom prst="rightArrow">
            <a:avLst/>
          </a:prstGeom>
          <a:gradFill flip="none" rotWithShape="1">
            <a:gsLst>
              <a:gs pos="0">
                <a:schemeClr val="bg1"/>
              </a:gs>
              <a:gs pos="100000">
                <a:srgbClr val="00FF80">
                  <a:alpha val="50000"/>
                </a:srgbClr>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883664" y="3987800"/>
            <a:ext cx="698178" cy="369332"/>
          </a:xfrm>
          <a:prstGeom prst="rect">
            <a:avLst/>
          </a:prstGeom>
          <a:noFill/>
        </p:spPr>
        <p:txBody>
          <a:bodyPr wrap="none" rtlCol="0">
            <a:spAutoFit/>
          </a:bodyPr>
          <a:lstStyle/>
          <a:p>
            <a:r>
              <a:rPr lang="en-US" sz="1800" dirty="0">
                <a:latin typeface="Arial"/>
                <a:cs typeface="Arial"/>
              </a:rPr>
              <a:t>2009</a:t>
            </a:r>
          </a:p>
        </p:txBody>
      </p:sp>
      <p:sp>
        <p:nvSpPr>
          <p:cNvPr id="14" name="TextBox 13"/>
          <p:cNvSpPr txBox="1"/>
          <p:nvPr/>
        </p:nvSpPr>
        <p:spPr>
          <a:xfrm>
            <a:off x="3520440" y="3987800"/>
            <a:ext cx="698178" cy="369332"/>
          </a:xfrm>
          <a:prstGeom prst="rect">
            <a:avLst/>
          </a:prstGeom>
          <a:noFill/>
        </p:spPr>
        <p:txBody>
          <a:bodyPr wrap="none" rtlCol="0">
            <a:spAutoFit/>
          </a:bodyPr>
          <a:lstStyle/>
          <a:p>
            <a:r>
              <a:rPr lang="en-US" sz="1800" dirty="0">
                <a:latin typeface="Arial"/>
                <a:cs typeface="Arial"/>
              </a:rPr>
              <a:t>2012</a:t>
            </a:r>
          </a:p>
        </p:txBody>
      </p:sp>
      <p:sp>
        <p:nvSpPr>
          <p:cNvPr id="15" name="TextBox 14"/>
          <p:cNvSpPr txBox="1"/>
          <p:nvPr/>
        </p:nvSpPr>
        <p:spPr>
          <a:xfrm>
            <a:off x="1371600" y="4419024"/>
            <a:ext cx="1943100" cy="584776"/>
          </a:xfrm>
          <a:prstGeom prst="rect">
            <a:avLst/>
          </a:prstGeom>
          <a:solidFill>
            <a:srgbClr val="CC66FF">
              <a:alpha val="51000"/>
            </a:srgbClr>
          </a:solidFill>
          <a:ln>
            <a:solidFill>
              <a:srgbClr val="660066"/>
            </a:solidFill>
          </a:ln>
        </p:spPr>
        <p:txBody>
          <a:bodyPr wrap="square" rtlCol="0">
            <a:spAutoFit/>
          </a:bodyPr>
          <a:lstStyle/>
          <a:p>
            <a:pPr algn="ctr"/>
            <a:r>
              <a:rPr lang="en-US" sz="1600" dirty="0">
                <a:latin typeface="Arial"/>
                <a:cs typeface="Arial"/>
              </a:rPr>
              <a:t>Advanced Lab</a:t>
            </a:r>
          </a:p>
          <a:p>
            <a:pPr algn="ctr"/>
            <a:r>
              <a:rPr lang="en-US" sz="1600" dirty="0">
                <a:latin typeface="Arial"/>
                <a:cs typeface="Arial"/>
              </a:rPr>
              <a:t>Topical Conference</a:t>
            </a:r>
          </a:p>
        </p:txBody>
      </p:sp>
      <p:sp>
        <p:nvSpPr>
          <p:cNvPr id="16" name="TextBox 15"/>
          <p:cNvSpPr txBox="1"/>
          <p:nvPr/>
        </p:nvSpPr>
        <p:spPr>
          <a:xfrm>
            <a:off x="5166360" y="3987800"/>
            <a:ext cx="698178" cy="369332"/>
          </a:xfrm>
          <a:prstGeom prst="rect">
            <a:avLst/>
          </a:prstGeom>
          <a:noFill/>
        </p:spPr>
        <p:txBody>
          <a:bodyPr wrap="none" rtlCol="0">
            <a:spAutoFit/>
          </a:bodyPr>
          <a:lstStyle/>
          <a:p>
            <a:r>
              <a:rPr lang="en-US" sz="1800" dirty="0">
                <a:latin typeface="Arial"/>
                <a:cs typeface="Arial"/>
              </a:rPr>
              <a:t>2015</a:t>
            </a:r>
          </a:p>
        </p:txBody>
      </p:sp>
      <p:sp>
        <p:nvSpPr>
          <p:cNvPr id="17" name="TextBox 16"/>
          <p:cNvSpPr txBox="1"/>
          <p:nvPr/>
        </p:nvSpPr>
        <p:spPr>
          <a:xfrm>
            <a:off x="3478947" y="4419600"/>
            <a:ext cx="1245453" cy="584776"/>
          </a:xfrm>
          <a:prstGeom prst="rect">
            <a:avLst/>
          </a:prstGeom>
          <a:solidFill>
            <a:srgbClr val="FFBBFF">
              <a:alpha val="51000"/>
            </a:srgbClr>
          </a:solidFill>
          <a:ln>
            <a:solidFill>
              <a:srgbClr val="660066"/>
            </a:solidFill>
          </a:ln>
        </p:spPr>
        <p:txBody>
          <a:bodyPr wrap="none" rtlCol="0">
            <a:spAutoFit/>
          </a:bodyPr>
          <a:lstStyle/>
          <a:p>
            <a:pPr algn="ctr"/>
            <a:r>
              <a:rPr lang="en-US" sz="1600" dirty="0">
                <a:latin typeface="Arial"/>
                <a:cs typeface="Arial"/>
              </a:rPr>
              <a:t>BFY</a:t>
            </a:r>
          </a:p>
          <a:p>
            <a:pPr algn="ctr"/>
            <a:r>
              <a:rPr lang="en-US" sz="1600" dirty="0">
                <a:latin typeface="Arial"/>
                <a:cs typeface="Arial"/>
              </a:rPr>
              <a:t>Conference</a:t>
            </a:r>
          </a:p>
        </p:txBody>
      </p:sp>
      <p:cxnSp>
        <p:nvCxnSpPr>
          <p:cNvPr id="18" name="Straight Arrow Connector 17"/>
          <p:cNvCxnSpPr/>
          <p:nvPr/>
        </p:nvCxnSpPr>
        <p:spPr>
          <a:xfrm>
            <a:off x="9144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590800" y="39624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41622" y="4000500"/>
            <a:ext cx="698178" cy="369332"/>
          </a:xfrm>
          <a:prstGeom prst="rect">
            <a:avLst/>
          </a:prstGeom>
          <a:noFill/>
        </p:spPr>
        <p:txBody>
          <a:bodyPr wrap="none" rtlCol="0">
            <a:spAutoFit/>
          </a:bodyPr>
          <a:lstStyle/>
          <a:p>
            <a:r>
              <a:rPr lang="en-US" sz="1800" dirty="0">
                <a:latin typeface="Arial"/>
                <a:cs typeface="Arial"/>
              </a:rPr>
              <a:t>2006</a:t>
            </a:r>
          </a:p>
        </p:txBody>
      </p:sp>
      <p:sp>
        <p:nvSpPr>
          <p:cNvPr id="25" name="TextBox 24"/>
          <p:cNvSpPr txBox="1"/>
          <p:nvPr/>
        </p:nvSpPr>
        <p:spPr>
          <a:xfrm>
            <a:off x="6812280" y="3987800"/>
            <a:ext cx="698178" cy="369332"/>
          </a:xfrm>
          <a:prstGeom prst="rect">
            <a:avLst/>
          </a:prstGeom>
          <a:noFill/>
        </p:spPr>
        <p:txBody>
          <a:bodyPr wrap="none" rtlCol="0">
            <a:spAutoFit/>
          </a:bodyPr>
          <a:lstStyle/>
          <a:p>
            <a:r>
              <a:rPr lang="en-US" sz="1800" dirty="0">
                <a:latin typeface="Arial"/>
                <a:cs typeface="Arial"/>
              </a:rPr>
              <a:t>2018</a:t>
            </a:r>
          </a:p>
        </p:txBody>
      </p:sp>
      <p:sp>
        <p:nvSpPr>
          <p:cNvPr id="28" name="TextBox 27"/>
          <p:cNvSpPr txBox="1"/>
          <p:nvPr/>
        </p:nvSpPr>
        <p:spPr>
          <a:xfrm>
            <a:off x="5029200" y="4419600"/>
            <a:ext cx="1245453" cy="584776"/>
          </a:xfrm>
          <a:prstGeom prst="rect">
            <a:avLst/>
          </a:prstGeom>
          <a:solidFill>
            <a:srgbClr val="FFBBFF">
              <a:alpha val="51000"/>
            </a:srgbClr>
          </a:solidFill>
          <a:ln>
            <a:solidFill>
              <a:srgbClr val="660066"/>
            </a:solidFill>
          </a:ln>
        </p:spPr>
        <p:txBody>
          <a:bodyPr wrap="none" rtlCol="0">
            <a:spAutoFit/>
          </a:bodyPr>
          <a:lstStyle/>
          <a:p>
            <a:pPr algn="ctr"/>
            <a:r>
              <a:rPr lang="en-US" sz="1600" dirty="0">
                <a:latin typeface="Arial"/>
                <a:cs typeface="Arial"/>
              </a:rPr>
              <a:t>BFY2</a:t>
            </a:r>
          </a:p>
          <a:p>
            <a:pPr algn="ctr"/>
            <a:r>
              <a:rPr lang="en-US" sz="1600" dirty="0">
                <a:latin typeface="Arial"/>
                <a:cs typeface="Arial"/>
              </a:rPr>
              <a:t>Conference</a:t>
            </a:r>
          </a:p>
        </p:txBody>
      </p:sp>
      <p:sp>
        <p:nvSpPr>
          <p:cNvPr id="29" name="TextBox 28"/>
          <p:cNvSpPr txBox="1"/>
          <p:nvPr/>
        </p:nvSpPr>
        <p:spPr>
          <a:xfrm>
            <a:off x="7086600" y="4419600"/>
            <a:ext cx="1245453" cy="584776"/>
          </a:xfrm>
          <a:prstGeom prst="rect">
            <a:avLst/>
          </a:prstGeom>
          <a:solidFill>
            <a:srgbClr val="FFBBFF">
              <a:alpha val="51000"/>
            </a:srgbClr>
          </a:solidFill>
          <a:ln>
            <a:solidFill>
              <a:srgbClr val="660066"/>
            </a:solidFill>
          </a:ln>
        </p:spPr>
        <p:txBody>
          <a:bodyPr wrap="none" rtlCol="0">
            <a:spAutoFit/>
          </a:bodyPr>
          <a:lstStyle/>
          <a:p>
            <a:pPr algn="ctr"/>
            <a:r>
              <a:rPr lang="en-US" sz="1600" dirty="0">
                <a:latin typeface="Arial"/>
                <a:cs typeface="Arial"/>
              </a:rPr>
              <a:t>BFY3</a:t>
            </a:r>
          </a:p>
          <a:p>
            <a:pPr algn="ctr"/>
            <a:r>
              <a:rPr lang="en-US" sz="1600" dirty="0">
                <a:latin typeface="Arial"/>
                <a:cs typeface="Arial"/>
              </a:rPr>
              <a:t>Conference</a:t>
            </a:r>
          </a:p>
        </p:txBody>
      </p:sp>
      <p:cxnSp>
        <p:nvCxnSpPr>
          <p:cNvPr id="30" name="Straight Arrow Connector 29"/>
          <p:cNvCxnSpPr/>
          <p:nvPr/>
        </p:nvCxnSpPr>
        <p:spPr>
          <a:xfrm>
            <a:off x="38608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867400" y="39751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480300" y="39751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810000" y="5105400"/>
            <a:ext cx="1524000" cy="584776"/>
          </a:xfrm>
          <a:prstGeom prst="rect">
            <a:avLst/>
          </a:prstGeom>
          <a:solidFill>
            <a:srgbClr val="66CCFF">
              <a:alpha val="54000"/>
            </a:srgbClr>
          </a:solidFill>
          <a:ln>
            <a:solidFill>
              <a:srgbClr val="660066"/>
            </a:solidFill>
          </a:ln>
        </p:spPr>
        <p:txBody>
          <a:bodyPr wrap="square" rtlCol="0">
            <a:spAutoFit/>
          </a:bodyPr>
          <a:lstStyle/>
          <a:p>
            <a:pPr algn="ctr"/>
            <a:r>
              <a:rPr lang="en-US" sz="1600" dirty="0">
                <a:latin typeface="Arial"/>
                <a:cs typeface="Arial"/>
              </a:rPr>
              <a:t>AAPT/</a:t>
            </a:r>
            <a:r>
              <a:rPr lang="en-US" sz="1600" dirty="0" err="1">
                <a:latin typeface="Arial"/>
                <a:cs typeface="Arial"/>
              </a:rPr>
              <a:t>ALPhA</a:t>
            </a:r>
            <a:r>
              <a:rPr lang="en-US" sz="1600" dirty="0">
                <a:latin typeface="Arial"/>
                <a:cs typeface="Arial"/>
              </a:rPr>
              <a:t> </a:t>
            </a:r>
          </a:p>
          <a:p>
            <a:pPr algn="ctr"/>
            <a:r>
              <a:rPr lang="en-US" sz="1600" dirty="0">
                <a:latin typeface="Arial"/>
                <a:cs typeface="Arial"/>
              </a:rPr>
              <a:t>Award</a:t>
            </a:r>
          </a:p>
        </p:txBody>
      </p:sp>
      <p:sp>
        <p:nvSpPr>
          <p:cNvPr id="39" name="TextBox 38"/>
          <p:cNvSpPr txBox="1"/>
          <p:nvPr/>
        </p:nvSpPr>
        <p:spPr>
          <a:xfrm>
            <a:off x="3429000" y="2667000"/>
            <a:ext cx="1524000" cy="584776"/>
          </a:xfrm>
          <a:prstGeom prst="rect">
            <a:avLst/>
          </a:prstGeom>
          <a:solidFill>
            <a:srgbClr val="66CCFF">
              <a:alpha val="54000"/>
            </a:srgbClr>
          </a:solidFill>
          <a:ln>
            <a:solidFill>
              <a:srgbClr val="660066"/>
            </a:solidFill>
          </a:ln>
        </p:spPr>
        <p:txBody>
          <a:bodyPr wrap="square" rtlCol="0">
            <a:spAutoFit/>
          </a:bodyPr>
          <a:lstStyle/>
          <a:p>
            <a:pPr algn="ctr"/>
            <a:r>
              <a:rPr lang="en-US" sz="1600" dirty="0">
                <a:latin typeface="Arial"/>
                <a:cs typeface="Arial"/>
              </a:rPr>
              <a:t>APS Reichert </a:t>
            </a:r>
          </a:p>
          <a:p>
            <a:pPr algn="ctr"/>
            <a:r>
              <a:rPr lang="en-US" sz="1600" dirty="0">
                <a:latin typeface="Arial"/>
                <a:cs typeface="Arial"/>
              </a:rPr>
              <a:t>Award</a:t>
            </a:r>
          </a:p>
        </p:txBody>
      </p:sp>
      <p:cxnSp>
        <p:nvCxnSpPr>
          <p:cNvPr id="40" name="Straight Arrow Connector 39"/>
          <p:cNvCxnSpPr/>
          <p:nvPr/>
        </p:nvCxnSpPr>
        <p:spPr>
          <a:xfrm>
            <a:off x="4229100" y="39624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876800" y="3962400"/>
            <a:ext cx="0" cy="11430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1143000" y="39751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72138" y="4419600"/>
            <a:ext cx="823262" cy="584776"/>
          </a:xfrm>
          <a:prstGeom prst="rect">
            <a:avLst/>
          </a:prstGeom>
          <a:solidFill>
            <a:srgbClr val="FFFF88">
              <a:alpha val="51000"/>
            </a:srgbClr>
          </a:solidFill>
          <a:ln>
            <a:solidFill>
              <a:srgbClr val="660066"/>
            </a:solidFill>
          </a:ln>
        </p:spPr>
        <p:txBody>
          <a:bodyPr wrap="none" rtlCol="0">
            <a:spAutoFit/>
          </a:bodyPr>
          <a:lstStyle/>
          <a:p>
            <a:pPr algn="ctr"/>
            <a:r>
              <a:rPr lang="en-US" sz="1600" dirty="0" err="1">
                <a:latin typeface="Arial"/>
                <a:cs typeface="Arial"/>
              </a:rPr>
              <a:t>ALPhA</a:t>
            </a:r>
            <a:endParaRPr lang="en-US" sz="1600" dirty="0">
              <a:latin typeface="Arial"/>
              <a:cs typeface="Arial"/>
            </a:endParaRPr>
          </a:p>
          <a:p>
            <a:pPr algn="ctr"/>
            <a:r>
              <a:rPr lang="en-US" sz="1600" dirty="0">
                <a:latin typeface="Arial"/>
                <a:cs typeface="Arial"/>
              </a:rPr>
              <a:t>formed</a:t>
            </a:r>
          </a:p>
        </p:txBody>
      </p:sp>
      <p:cxnSp>
        <p:nvCxnSpPr>
          <p:cNvPr id="45" name="Straight Arrow Connector 44"/>
          <p:cNvCxnSpPr/>
          <p:nvPr/>
        </p:nvCxnSpPr>
        <p:spPr>
          <a:xfrm>
            <a:off x="10668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041400" y="2667000"/>
            <a:ext cx="1714500" cy="584776"/>
          </a:xfrm>
          <a:prstGeom prst="rect">
            <a:avLst/>
          </a:prstGeom>
          <a:solidFill>
            <a:srgbClr val="CCFF66">
              <a:alpha val="54000"/>
            </a:srgbClr>
          </a:solidFill>
          <a:ln>
            <a:solidFill>
              <a:srgbClr val="660066"/>
            </a:solidFill>
          </a:ln>
        </p:spPr>
        <p:txBody>
          <a:bodyPr wrap="square" rtlCol="0">
            <a:spAutoFit/>
          </a:bodyPr>
          <a:lstStyle/>
          <a:p>
            <a:pPr algn="ctr"/>
            <a:r>
              <a:rPr lang="en-US" sz="1600" dirty="0" err="1">
                <a:latin typeface="Arial"/>
                <a:cs typeface="Arial"/>
              </a:rPr>
              <a:t>advlabs</a:t>
            </a:r>
            <a:r>
              <a:rPr lang="en-US" sz="1600" dirty="0">
                <a:latin typeface="Arial"/>
                <a:cs typeface="Arial"/>
              </a:rPr>
              <a:t>-l &amp; </a:t>
            </a:r>
            <a:r>
              <a:rPr lang="en-US" sz="1600" dirty="0" err="1">
                <a:latin typeface="Arial"/>
                <a:cs typeface="Arial"/>
              </a:rPr>
              <a:t>advlabs.aapt.org</a:t>
            </a:r>
            <a:endParaRPr lang="en-US" sz="1600" dirty="0">
              <a:latin typeface="Arial"/>
              <a:cs typeface="Arial"/>
            </a:endParaRPr>
          </a:p>
        </p:txBody>
      </p:sp>
      <p:sp>
        <p:nvSpPr>
          <p:cNvPr id="32" name="TextBox 31"/>
          <p:cNvSpPr txBox="1"/>
          <p:nvPr/>
        </p:nvSpPr>
        <p:spPr>
          <a:xfrm>
            <a:off x="150178" y="2667000"/>
            <a:ext cx="840422" cy="584776"/>
          </a:xfrm>
          <a:prstGeom prst="rect">
            <a:avLst/>
          </a:prstGeom>
          <a:solidFill>
            <a:srgbClr val="CCFF66">
              <a:alpha val="54000"/>
            </a:srgbClr>
          </a:solidFill>
          <a:ln>
            <a:solidFill>
              <a:srgbClr val="660066"/>
            </a:solidFill>
          </a:ln>
        </p:spPr>
        <p:txBody>
          <a:bodyPr wrap="square" rtlCol="0">
            <a:spAutoFit/>
          </a:bodyPr>
          <a:lstStyle/>
          <a:p>
            <a:pPr algn="ctr"/>
            <a:r>
              <a:rPr lang="en-US" sz="1600" dirty="0">
                <a:latin typeface="Arial"/>
                <a:cs typeface="Arial"/>
              </a:rPr>
              <a:t>ALTF Report</a:t>
            </a:r>
          </a:p>
        </p:txBody>
      </p:sp>
    </p:spTree>
    <p:extLst>
      <p:ext uri="{BB962C8B-B14F-4D97-AF65-F5344CB8AC3E}">
        <p14:creationId xmlns:p14="http://schemas.microsoft.com/office/powerpoint/2010/main" val="4051397167"/>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838200"/>
          </a:xfrm>
        </p:spPr>
        <p:txBody>
          <a:bodyPr/>
          <a:lstStyle/>
          <a:p>
            <a:r>
              <a:rPr lang="en-US" sz="3600" dirty="0">
                <a:latin typeface="Arial" charset="0"/>
                <a:ea typeface="ＭＳ Ｐゴシック" charset="0"/>
                <a:cs typeface="ＭＳ Ｐゴシック" charset="0"/>
              </a:rPr>
              <a:t>Review</a:t>
            </a:r>
          </a:p>
        </p:txBody>
      </p:sp>
      <p:sp>
        <p:nvSpPr>
          <p:cNvPr id="16387" name="Rectangle 9"/>
          <p:cNvSpPr>
            <a:spLocks noGrp="1" noChangeArrowheads="1"/>
          </p:cNvSpPr>
          <p:nvPr>
            <p:ph type="body" idx="1"/>
          </p:nvPr>
        </p:nvSpPr>
        <p:spPr>
          <a:xfrm>
            <a:off x="609600" y="1295400"/>
            <a:ext cx="8001000" cy="5181600"/>
          </a:xfrm>
        </p:spPr>
        <p:txBody>
          <a:bodyPr/>
          <a:lstStyle/>
          <a:p>
            <a:r>
              <a:rPr lang="en-US" dirty="0">
                <a:latin typeface="Arial" charset="0"/>
                <a:ea typeface="ＭＳ Ｐゴシック" charset="0"/>
                <a:cs typeface="ＭＳ Ｐゴシック" charset="0"/>
              </a:rPr>
              <a:t>Advanced Lab Progress: </a:t>
            </a:r>
          </a:p>
          <a:p>
            <a:endParaRPr lang="en-US" dirty="0">
              <a:latin typeface="Arial" charset="0"/>
              <a:ea typeface="ＭＳ Ｐゴシック" charset="0"/>
            </a:endParaRPr>
          </a:p>
          <a:p>
            <a:pPr marL="0" indent="0">
              <a:buNone/>
            </a:pPr>
            <a:endParaRPr lang="en-US" dirty="0">
              <a:latin typeface="Arial" charset="0"/>
              <a:ea typeface="ＭＳ Ｐゴシック" charset="0"/>
            </a:endParaRPr>
          </a:p>
          <a:p>
            <a:pPr marL="0" indent="0">
              <a:buNone/>
            </a:pPr>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p:txBody>
      </p:sp>
      <p:sp>
        <p:nvSpPr>
          <p:cNvPr id="6" name="Right Arrow 5"/>
          <p:cNvSpPr/>
          <p:nvPr/>
        </p:nvSpPr>
        <p:spPr>
          <a:xfrm>
            <a:off x="594941" y="3566790"/>
            <a:ext cx="8229600" cy="544256"/>
          </a:xfrm>
          <a:prstGeom prst="rightArrow">
            <a:avLst/>
          </a:prstGeom>
          <a:gradFill flip="none" rotWithShape="1">
            <a:gsLst>
              <a:gs pos="0">
                <a:schemeClr val="bg1"/>
              </a:gs>
              <a:gs pos="100000">
                <a:srgbClr val="00FF80">
                  <a:alpha val="50000"/>
                </a:srgbClr>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883664" y="3987800"/>
            <a:ext cx="698178" cy="369332"/>
          </a:xfrm>
          <a:prstGeom prst="rect">
            <a:avLst/>
          </a:prstGeom>
          <a:noFill/>
        </p:spPr>
        <p:txBody>
          <a:bodyPr wrap="none" rtlCol="0">
            <a:spAutoFit/>
          </a:bodyPr>
          <a:lstStyle/>
          <a:p>
            <a:r>
              <a:rPr lang="en-US" sz="1800" dirty="0">
                <a:latin typeface="Arial"/>
                <a:cs typeface="Arial"/>
              </a:rPr>
              <a:t>2009</a:t>
            </a:r>
          </a:p>
        </p:txBody>
      </p:sp>
      <p:sp>
        <p:nvSpPr>
          <p:cNvPr id="14" name="TextBox 13"/>
          <p:cNvSpPr txBox="1"/>
          <p:nvPr/>
        </p:nvSpPr>
        <p:spPr>
          <a:xfrm>
            <a:off x="3520440" y="3987800"/>
            <a:ext cx="698178" cy="369332"/>
          </a:xfrm>
          <a:prstGeom prst="rect">
            <a:avLst/>
          </a:prstGeom>
          <a:noFill/>
        </p:spPr>
        <p:txBody>
          <a:bodyPr wrap="none" rtlCol="0">
            <a:spAutoFit/>
          </a:bodyPr>
          <a:lstStyle/>
          <a:p>
            <a:r>
              <a:rPr lang="en-US" sz="1800" dirty="0">
                <a:latin typeface="Arial"/>
                <a:cs typeface="Arial"/>
              </a:rPr>
              <a:t>2012</a:t>
            </a:r>
          </a:p>
        </p:txBody>
      </p:sp>
      <p:sp>
        <p:nvSpPr>
          <p:cNvPr id="15" name="TextBox 14"/>
          <p:cNvSpPr txBox="1"/>
          <p:nvPr/>
        </p:nvSpPr>
        <p:spPr>
          <a:xfrm>
            <a:off x="1371600" y="4419024"/>
            <a:ext cx="1943100" cy="584776"/>
          </a:xfrm>
          <a:prstGeom prst="rect">
            <a:avLst/>
          </a:prstGeom>
          <a:solidFill>
            <a:srgbClr val="CC66FF">
              <a:alpha val="51000"/>
            </a:srgbClr>
          </a:solidFill>
          <a:ln>
            <a:solidFill>
              <a:srgbClr val="660066"/>
            </a:solidFill>
          </a:ln>
        </p:spPr>
        <p:txBody>
          <a:bodyPr wrap="square" rtlCol="0">
            <a:spAutoFit/>
          </a:bodyPr>
          <a:lstStyle/>
          <a:p>
            <a:pPr algn="ctr"/>
            <a:r>
              <a:rPr lang="en-US" sz="1600" dirty="0">
                <a:latin typeface="Arial"/>
                <a:cs typeface="Arial"/>
              </a:rPr>
              <a:t>Advanced Lab</a:t>
            </a:r>
          </a:p>
          <a:p>
            <a:pPr algn="ctr"/>
            <a:r>
              <a:rPr lang="en-US" sz="1600" dirty="0">
                <a:latin typeface="Arial"/>
                <a:cs typeface="Arial"/>
              </a:rPr>
              <a:t>Topical Conference</a:t>
            </a:r>
          </a:p>
        </p:txBody>
      </p:sp>
      <p:sp>
        <p:nvSpPr>
          <p:cNvPr id="16" name="TextBox 15"/>
          <p:cNvSpPr txBox="1"/>
          <p:nvPr/>
        </p:nvSpPr>
        <p:spPr>
          <a:xfrm>
            <a:off x="5166360" y="3987800"/>
            <a:ext cx="698178" cy="369332"/>
          </a:xfrm>
          <a:prstGeom prst="rect">
            <a:avLst/>
          </a:prstGeom>
          <a:noFill/>
        </p:spPr>
        <p:txBody>
          <a:bodyPr wrap="none" rtlCol="0">
            <a:spAutoFit/>
          </a:bodyPr>
          <a:lstStyle/>
          <a:p>
            <a:r>
              <a:rPr lang="en-US" sz="1800" dirty="0">
                <a:latin typeface="Arial"/>
                <a:cs typeface="Arial"/>
              </a:rPr>
              <a:t>2015</a:t>
            </a:r>
          </a:p>
        </p:txBody>
      </p:sp>
      <p:sp>
        <p:nvSpPr>
          <p:cNvPr id="17" name="TextBox 16"/>
          <p:cNvSpPr txBox="1"/>
          <p:nvPr/>
        </p:nvSpPr>
        <p:spPr>
          <a:xfrm>
            <a:off x="3478947" y="4419600"/>
            <a:ext cx="1245453" cy="584776"/>
          </a:xfrm>
          <a:prstGeom prst="rect">
            <a:avLst/>
          </a:prstGeom>
          <a:solidFill>
            <a:srgbClr val="FFBBFF">
              <a:alpha val="51000"/>
            </a:srgbClr>
          </a:solidFill>
          <a:ln>
            <a:solidFill>
              <a:srgbClr val="660066"/>
            </a:solidFill>
          </a:ln>
        </p:spPr>
        <p:txBody>
          <a:bodyPr wrap="none" rtlCol="0">
            <a:spAutoFit/>
          </a:bodyPr>
          <a:lstStyle/>
          <a:p>
            <a:pPr algn="ctr"/>
            <a:r>
              <a:rPr lang="en-US" sz="1600" dirty="0">
                <a:latin typeface="Arial"/>
                <a:cs typeface="Arial"/>
              </a:rPr>
              <a:t>BFY</a:t>
            </a:r>
          </a:p>
          <a:p>
            <a:pPr algn="ctr"/>
            <a:r>
              <a:rPr lang="en-US" sz="1600" dirty="0">
                <a:latin typeface="Arial"/>
                <a:cs typeface="Arial"/>
              </a:rPr>
              <a:t>Conference</a:t>
            </a:r>
          </a:p>
        </p:txBody>
      </p:sp>
      <p:cxnSp>
        <p:nvCxnSpPr>
          <p:cNvPr id="18" name="Straight Arrow Connector 17"/>
          <p:cNvCxnSpPr/>
          <p:nvPr/>
        </p:nvCxnSpPr>
        <p:spPr>
          <a:xfrm>
            <a:off x="9144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590800" y="39624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41622" y="4000500"/>
            <a:ext cx="698178" cy="369332"/>
          </a:xfrm>
          <a:prstGeom prst="rect">
            <a:avLst/>
          </a:prstGeom>
          <a:noFill/>
        </p:spPr>
        <p:txBody>
          <a:bodyPr wrap="none" rtlCol="0">
            <a:spAutoFit/>
          </a:bodyPr>
          <a:lstStyle/>
          <a:p>
            <a:r>
              <a:rPr lang="en-US" sz="1800" dirty="0">
                <a:latin typeface="Arial"/>
                <a:cs typeface="Arial"/>
              </a:rPr>
              <a:t>2006</a:t>
            </a:r>
          </a:p>
        </p:txBody>
      </p:sp>
      <p:sp>
        <p:nvSpPr>
          <p:cNvPr id="25" name="TextBox 24"/>
          <p:cNvSpPr txBox="1"/>
          <p:nvPr/>
        </p:nvSpPr>
        <p:spPr>
          <a:xfrm>
            <a:off x="6812280" y="3987800"/>
            <a:ext cx="698178" cy="369332"/>
          </a:xfrm>
          <a:prstGeom prst="rect">
            <a:avLst/>
          </a:prstGeom>
          <a:noFill/>
        </p:spPr>
        <p:txBody>
          <a:bodyPr wrap="none" rtlCol="0">
            <a:spAutoFit/>
          </a:bodyPr>
          <a:lstStyle/>
          <a:p>
            <a:r>
              <a:rPr lang="en-US" sz="1800" dirty="0">
                <a:latin typeface="Arial"/>
                <a:cs typeface="Arial"/>
              </a:rPr>
              <a:t>2018</a:t>
            </a:r>
          </a:p>
        </p:txBody>
      </p:sp>
      <p:sp>
        <p:nvSpPr>
          <p:cNvPr id="28" name="TextBox 27"/>
          <p:cNvSpPr txBox="1"/>
          <p:nvPr/>
        </p:nvSpPr>
        <p:spPr>
          <a:xfrm>
            <a:off x="5029200" y="4419600"/>
            <a:ext cx="1245453" cy="584776"/>
          </a:xfrm>
          <a:prstGeom prst="rect">
            <a:avLst/>
          </a:prstGeom>
          <a:solidFill>
            <a:srgbClr val="FFBBFF">
              <a:alpha val="51000"/>
            </a:srgbClr>
          </a:solidFill>
          <a:ln>
            <a:solidFill>
              <a:srgbClr val="660066"/>
            </a:solidFill>
          </a:ln>
        </p:spPr>
        <p:txBody>
          <a:bodyPr wrap="none" rtlCol="0">
            <a:spAutoFit/>
          </a:bodyPr>
          <a:lstStyle/>
          <a:p>
            <a:pPr algn="ctr"/>
            <a:r>
              <a:rPr lang="en-US" sz="1600" dirty="0">
                <a:latin typeface="Arial"/>
                <a:cs typeface="Arial"/>
              </a:rPr>
              <a:t>BFY2</a:t>
            </a:r>
          </a:p>
          <a:p>
            <a:pPr algn="ctr"/>
            <a:r>
              <a:rPr lang="en-US" sz="1600" dirty="0">
                <a:latin typeface="Arial"/>
                <a:cs typeface="Arial"/>
              </a:rPr>
              <a:t>Conference</a:t>
            </a:r>
          </a:p>
        </p:txBody>
      </p:sp>
      <p:sp>
        <p:nvSpPr>
          <p:cNvPr id="29" name="TextBox 28"/>
          <p:cNvSpPr txBox="1"/>
          <p:nvPr/>
        </p:nvSpPr>
        <p:spPr>
          <a:xfrm>
            <a:off x="7086600" y="4419600"/>
            <a:ext cx="1245453" cy="584776"/>
          </a:xfrm>
          <a:prstGeom prst="rect">
            <a:avLst/>
          </a:prstGeom>
          <a:solidFill>
            <a:srgbClr val="FFBBFF">
              <a:alpha val="51000"/>
            </a:srgbClr>
          </a:solidFill>
          <a:ln>
            <a:solidFill>
              <a:srgbClr val="660066"/>
            </a:solidFill>
          </a:ln>
        </p:spPr>
        <p:txBody>
          <a:bodyPr wrap="none" rtlCol="0">
            <a:spAutoFit/>
          </a:bodyPr>
          <a:lstStyle/>
          <a:p>
            <a:pPr algn="ctr"/>
            <a:r>
              <a:rPr lang="en-US" sz="1600" dirty="0">
                <a:latin typeface="Arial"/>
                <a:cs typeface="Arial"/>
              </a:rPr>
              <a:t>BFY3</a:t>
            </a:r>
          </a:p>
          <a:p>
            <a:pPr algn="ctr"/>
            <a:r>
              <a:rPr lang="en-US" sz="1600" dirty="0">
                <a:latin typeface="Arial"/>
                <a:cs typeface="Arial"/>
              </a:rPr>
              <a:t>Conference</a:t>
            </a:r>
          </a:p>
        </p:txBody>
      </p:sp>
      <p:cxnSp>
        <p:nvCxnSpPr>
          <p:cNvPr id="30" name="Straight Arrow Connector 29"/>
          <p:cNvCxnSpPr/>
          <p:nvPr/>
        </p:nvCxnSpPr>
        <p:spPr>
          <a:xfrm>
            <a:off x="38608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867400" y="39751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480300" y="39751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810000" y="5105400"/>
            <a:ext cx="1524000" cy="584776"/>
          </a:xfrm>
          <a:prstGeom prst="rect">
            <a:avLst/>
          </a:prstGeom>
          <a:solidFill>
            <a:srgbClr val="66CCFF">
              <a:alpha val="54000"/>
            </a:srgbClr>
          </a:solidFill>
          <a:ln>
            <a:solidFill>
              <a:srgbClr val="660066"/>
            </a:solidFill>
          </a:ln>
        </p:spPr>
        <p:txBody>
          <a:bodyPr wrap="square" rtlCol="0">
            <a:spAutoFit/>
          </a:bodyPr>
          <a:lstStyle/>
          <a:p>
            <a:pPr algn="ctr"/>
            <a:r>
              <a:rPr lang="en-US" sz="1600" dirty="0">
                <a:latin typeface="Arial"/>
                <a:cs typeface="Arial"/>
              </a:rPr>
              <a:t>AAPT/</a:t>
            </a:r>
            <a:r>
              <a:rPr lang="en-US" sz="1600" dirty="0" err="1">
                <a:latin typeface="Arial"/>
                <a:cs typeface="Arial"/>
              </a:rPr>
              <a:t>ALPhA</a:t>
            </a:r>
            <a:r>
              <a:rPr lang="en-US" sz="1600" dirty="0">
                <a:latin typeface="Arial"/>
                <a:cs typeface="Arial"/>
              </a:rPr>
              <a:t> </a:t>
            </a:r>
          </a:p>
          <a:p>
            <a:pPr algn="ctr"/>
            <a:r>
              <a:rPr lang="en-US" sz="1600" dirty="0">
                <a:latin typeface="Arial"/>
                <a:cs typeface="Arial"/>
              </a:rPr>
              <a:t>Award</a:t>
            </a:r>
          </a:p>
        </p:txBody>
      </p:sp>
      <p:sp>
        <p:nvSpPr>
          <p:cNvPr id="39" name="TextBox 38"/>
          <p:cNvSpPr txBox="1"/>
          <p:nvPr/>
        </p:nvSpPr>
        <p:spPr>
          <a:xfrm>
            <a:off x="3429000" y="2667000"/>
            <a:ext cx="1524000" cy="584776"/>
          </a:xfrm>
          <a:prstGeom prst="rect">
            <a:avLst/>
          </a:prstGeom>
          <a:solidFill>
            <a:srgbClr val="66CCFF">
              <a:alpha val="54000"/>
            </a:srgbClr>
          </a:solidFill>
          <a:ln>
            <a:solidFill>
              <a:srgbClr val="660066"/>
            </a:solidFill>
          </a:ln>
        </p:spPr>
        <p:txBody>
          <a:bodyPr wrap="square" rtlCol="0">
            <a:spAutoFit/>
          </a:bodyPr>
          <a:lstStyle/>
          <a:p>
            <a:pPr algn="ctr"/>
            <a:r>
              <a:rPr lang="en-US" sz="1600" dirty="0">
                <a:latin typeface="Arial"/>
                <a:cs typeface="Arial"/>
              </a:rPr>
              <a:t>APS Reichert </a:t>
            </a:r>
          </a:p>
          <a:p>
            <a:pPr algn="ctr"/>
            <a:r>
              <a:rPr lang="en-US" sz="1600" dirty="0">
                <a:latin typeface="Arial"/>
                <a:cs typeface="Arial"/>
              </a:rPr>
              <a:t>Award</a:t>
            </a:r>
          </a:p>
        </p:txBody>
      </p:sp>
      <p:cxnSp>
        <p:nvCxnSpPr>
          <p:cNvPr id="40" name="Straight Arrow Connector 39"/>
          <p:cNvCxnSpPr/>
          <p:nvPr/>
        </p:nvCxnSpPr>
        <p:spPr>
          <a:xfrm>
            <a:off x="4229100" y="39624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876800" y="3962400"/>
            <a:ext cx="0" cy="11430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1143000" y="39751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72138" y="4419600"/>
            <a:ext cx="823262" cy="584776"/>
          </a:xfrm>
          <a:prstGeom prst="rect">
            <a:avLst/>
          </a:prstGeom>
          <a:solidFill>
            <a:srgbClr val="FFFF88">
              <a:alpha val="51000"/>
            </a:srgbClr>
          </a:solidFill>
          <a:ln>
            <a:solidFill>
              <a:srgbClr val="660066"/>
            </a:solidFill>
          </a:ln>
        </p:spPr>
        <p:txBody>
          <a:bodyPr wrap="none" rtlCol="0">
            <a:spAutoFit/>
          </a:bodyPr>
          <a:lstStyle/>
          <a:p>
            <a:pPr algn="ctr"/>
            <a:r>
              <a:rPr lang="en-US" sz="1600" dirty="0" err="1">
                <a:latin typeface="Arial"/>
                <a:cs typeface="Arial"/>
              </a:rPr>
              <a:t>ALPhA</a:t>
            </a:r>
            <a:endParaRPr lang="en-US" sz="1600" dirty="0">
              <a:latin typeface="Arial"/>
              <a:cs typeface="Arial"/>
            </a:endParaRPr>
          </a:p>
          <a:p>
            <a:pPr algn="ctr"/>
            <a:r>
              <a:rPr lang="en-US" sz="1600" dirty="0">
                <a:latin typeface="Arial"/>
                <a:cs typeface="Arial"/>
              </a:rPr>
              <a:t>formed</a:t>
            </a:r>
          </a:p>
        </p:txBody>
      </p:sp>
      <p:cxnSp>
        <p:nvCxnSpPr>
          <p:cNvPr id="45" name="Straight Arrow Connector 44"/>
          <p:cNvCxnSpPr/>
          <p:nvPr/>
        </p:nvCxnSpPr>
        <p:spPr>
          <a:xfrm>
            <a:off x="10668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041400" y="2667000"/>
            <a:ext cx="1714500" cy="584776"/>
          </a:xfrm>
          <a:prstGeom prst="rect">
            <a:avLst/>
          </a:prstGeom>
          <a:solidFill>
            <a:srgbClr val="CCFF66">
              <a:alpha val="54000"/>
            </a:srgbClr>
          </a:solidFill>
          <a:ln>
            <a:solidFill>
              <a:srgbClr val="660066"/>
            </a:solidFill>
          </a:ln>
        </p:spPr>
        <p:txBody>
          <a:bodyPr wrap="square" rtlCol="0">
            <a:spAutoFit/>
          </a:bodyPr>
          <a:lstStyle/>
          <a:p>
            <a:pPr algn="ctr"/>
            <a:r>
              <a:rPr lang="en-US" sz="1600" dirty="0" err="1">
                <a:latin typeface="Arial"/>
                <a:cs typeface="Arial"/>
              </a:rPr>
              <a:t>advlabs</a:t>
            </a:r>
            <a:r>
              <a:rPr lang="en-US" sz="1600" dirty="0">
                <a:latin typeface="Arial"/>
                <a:cs typeface="Arial"/>
              </a:rPr>
              <a:t>-l &amp; </a:t>
            </a:r>
            <a:r>
              <a:rPr lang="en-US" sz="1600" dirty="0" err="1">
                <a:latin typeface="Arial"/>
                <a:cs typeface="Arial"/>
              </a:rPr>
              <a:t>advlabs.aapt.org</a:t>
            </a:r>
            <a:endParaRPr lang="en-US" sz="1600" dirty="0">
              <a:latin typeface="Arial"/>
              <a:cs typeface="Arial"/>
            </a:endParaRPr>
          </a:p>
        </p:txBody>
      </p:sp>
      <p:sp>
        <p:nvSpPr>
          <p:cNvPr id="32" name="TextBox 31"/>
          <p:cNvSpPr txBox="1"/>
          <p:nvPr/>
        </p:nvSpPr>
        <p:spPr>
          <a:xfrm>
            <a:off x="150178" y="2667000"/>
            <a:ext cx="840422" cy="584776"/>
          </a:xfrm>
          <a:prstGeom prst="rect">
            <a:avLst/>
          </a:prstGeom>
          <a:solidFill>
            <a:srgbClr val="CCFF66">
              <a:alpha val="54000"/>
            </a:srgbClr>
          </a:solidFill>
          <a:ln>
            <a:solidFill>
              <a:srgbClr val="660066"/>
            </a:solidFill>
          </a:ln>
        </p:spPr>
        <p:txBody>
          <a:bodyPr wrap="square" rtlCol="0">
            <a:spAutoFit/>
          </a:bodyPr>
          <a:lstStyle/>
          <a:p>
            <a:pPr algn="ctr"/>
            <a:r>
              <a:rPr lang="en-US" sz="1600" dirty="0">
                <a:latin typeface="Arial"/>
                <a:cs typeface="Arial"/>
              </a:rPr>
              <a:t>ALTF Report</a:t>
            </a:r>
          </a:p>
        </p:txBody>
      </p:sp>
      <p:cxnSp>
        <p:nvCxnSpPr>
          <p:cNvPr id="46" name="Straight Arrow Connector 45"/>
          <p:cNvCxnSpPr/>
          <p:nvPr/>
        </p:nvCxnSpPr>
        <p:spPr>
          <a:xfrm>
            <a:off x="3111500" y="2552700"/>
            <a:ext cx="0" cy="11430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489200" y="1981200"/>
            <a:ext cx="1244952" cy="584776"/>
          </a:xfrm>
          <a:prstGeom prst="rect">
            <a:avLst/>
          </a:prstGeom>
          <a:solidFill>
            <a:srgbClr val="FFFF88">
              <a:alpha val="51000"/>
            </a:srgbClr>
          </a:solidFill>
          <a:ln>
            <a:solidFill>
              <a:srgbClr val="660066"/>
            </a:solidFill>
          </a:ln>
        </p:spPr>
        <p:txBody>
          <a:bodyPr wrap="none" rtlCol="0">
            <a:spAutoFit/>
          </a:bodyPr>
          <a:lstStyle/>
          <a:p>
            <a:pPr algn="ctr"/>
            <a:r>
              <a:rPr lang="en-US" sz="1600" dirty="0" err="1">
                <a:latin typeface="Arial"/>
                <a:cs typeface="Arial"/>
              </a:rPr>
              <a:t>ALPhA</a:t>
            </a:r>
            <a:endParaRPr lang="en-US" sz="1600" dirty="0">
              <a:latin typeface="Arial"/>
              <a:cs typeface="Arial"/>
            </a:endParaRPr>
          </a:p>
          <a:p>
            <a:pPr algn="ctr"/>
            <a:r>
              <a:rPr lang="en-US" sz="1600" dirty="0">
                <a:latin typeface="Arial"/>
                <a:cs typeface="Arial"/>
              </a:rPr>
              <a:t>Immersions</a:t>
            </a:r>
          </a:p>
        </p:txBody>
      </p:sp>
    </p:spTree>
    <p:extLst>
      <p:ext uri="{BB962C8B-B14F-4D97-AF65-F5344CB8AC3E}">
        <p14:creationId xmlns:p14="http://schemas.microsoft.com/office/powerpoint/2010/main" val="1125968558"/>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838200"/>
          </a:xfrm>
        </p:spPr>
        <p:txBody>
          <a:bodyPr/>
          <a:lstStyle/>
          <a:p>
            <a:r>
              <a:rPr lang="en-US" sz="3600" dirty="0">
                <a:latin typeface="Arial" charset="0"/>
                <a:ea typeface="ＭＳ Ｐゴシック" charset="0"/>
                <a:cs typeface="ＭＳ Ｐゴシック" charset="0"/>
              </a:rPr>
              <a:t>Review</a:t>
            </a:r>
          </a:p>
        </p:txBody>
      </p:sp>
      <p:sp>
        <p:nvSpPr>
          <p:cNvPr id="16387" name="Rectangle 9"/>
          <p:cNvSpPr>
            <a:spLocks noGrp="1" noChangeArrowheads="1"/>
          </p:cNvSpPr>
          <p:nvPr>
            <p:ph type="body" idx="1"/>
          </p:nvPr>
        </p:nvSpPr>
        <p:spPr>
          <a:xfrm>
            <a:off x="609600" y="1295400"/>
            <a:ext cx="8001000" cy="5181600"/>
          </a:xfrm>
        </p:spPr>
        <p:txBody>
          <a:bodyPr/>
          <a:lstStyle/>
          <a:p>
            <a:r>
              <a:rPr lang="en-US" dirty="0">
                <a:latin typeface="Arial" charset="0"/>
                <a:ea typeface="ＭＳ Ｐゴシック" charset="0"/>
                <a:cs typeface="ＭＳ Ｐゴシック" charset="0"/>
              </a:rPr>
              <a:t>Advanced Lab Progress: </a:t>
            </a:r>
          </a:p>
          <a:p>
            <a:endParaRPr lang="en-US" dirty="0">
              <a:latin typeface="Arial" charset="0"/>
              <a:ea typeface="ＭＳ Ｐゴシック" charset="0"/>
            </a:endParaRPr>
          </a:p>
          <a:p>
            <a:pPr marL="0" indent="0">
              <a:buNone/>
            </a:pPr>
            <a:endParaRPr lang="en-US" dirty="0">
              <a:latin typeface="Arial" charset="0"/>
              <a:ea typeface="ＭＳ Ｐゴシック" charset="0"/>
            </a:endParaRPr>
          </a:p>
          <a:p>
            <a:pPr marL="0" indent="0">
              <a:buNone/>
            </a:pPr>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p:txBody>
      </p:sp>
      <p:sp>
        <p:nvSpPr>
          <p:cNvPr id="6" name="Right Arrow 5"/>
          <p:cNvSpPr/>
          <p:nvPr/>
        </p:nvSpPr>
        <p:spPr>
          <a:xfrm>
            <a:off x="594941" y="3566790"/>
            <a:ext cx="8229600" cy="544256"/>
          </a:xfrm>
          <a:prstGeom prst="rightArrow">
            <a:avLst/>
          </a:prstGeom>
          <a:gradFill flip="none" rotWithShape="1">
            <a:gsLst>
              <a:gs pos="0">
                <a:schemeClr val="bg1"/>
              </a:gs>
              <a:gs pos="100000">
                <a:srgbClr val="00FF80">
                  <a:alpha val="50000"/>
                </a:srgbClr>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883664" y="3987800"/>
            <a:ext cx="698178" cy="369332"/>
          </a:xfrm>
          <a:prstGeom prst="rect">
            <a:avLst/>
          </a:prstGeom>
          <a:noFill/>
        </p:spPr>
        <p:txBody>
          <a:bodyPr wrap="none" rtlCol="0">
            <a:spAutoFit/>
          </a:bodyPr>
          <a:lstStyle/>
          <a:p>
            <a:r>
              <a:rPr lang="en-US" sz="1800" dirty="0">
                <a:latin typeface="Arial"/>
                <a:cs typeface="Arial"/>
              </a:rPr>
              <a:t>2009</a:t>
            </a:r>
          </a:p>
        </p:txBody>
      </p:sp>
      <p:sp>
        <p:nvSpPr>
          <p:cNvPr id="13" name="TextBox 12"/>
          <p:cNvSpPr txBox="1"/>
          <p:nvPr/>
        </p:nvSpPr>
        <p:spPr>
          <a:xfrm>
            <a:off x="5196910" y="2654300"/>
            <a:ext cx="1051490" cy="584776"/>
          </a:xfrm>
          <a:prstGeom prst="rect">
            <a:avLst/>
          </a:prstGeom>
          <a:solidFill>
            <a:srgbClr val="CCFF66">
              <a:alpha val="54000"/>
            </a:srgbClr>
          </a:solidFill>
          <a:ln>
            <a:solidFill>
              <a:srgbClr val="660066"/>
            </a:solidFill>
          </a:ln>
        </p:spPr>
        <p:txBody>
          <a:bodyPr wrap="none" rtlCol="0">
            <a:spAutoFit/>
          </a:bodyPr>
          <a:lstStyle/>
          <a:p>
            <a:pPr algn="ctr"/>
            <a:r>
              <a:rPr lang="en-US" sz="1600" dirty="0">
                <a:latin typeface="Arial"/>
                <a:cs typeface="Arial"/>
              </a:rPr>
              <a:t>AAPT </a:t>
            </a:r>
          </a:p>
          <a:p>
            <a:pPr algn="ctr"/>
            <a:r>
              <a:rPr lang="en-US" sz="1600" dirty="0">
                <a:latin typeface="Arial"/>
                <a:cs typeface="Arial"/>
              </a:rPr>
              <a:t>Lab Recs</a:t>
            </a:r>
          </a:p>
        </p:txBody>
      </p:sp>
      <p:sp>
        <p:nvSpPr>
          <p:cNvPr id="14" name="TextBox 13"/>
          <p:cNvSpPr txBox="1"/>
          <p:nvPr/>
        </p:nvSpPr>
        <p:spPr>
          <a:xfrm>
            <a:off x="3520440" y="3987800"/>
            <a:ext cx="698178" cy="369332"/>
          </a:xfrm>
          <a:prstGeom prst="rect">
            <a:avLst/>
          </a:prstGeom>
          <a:noFill/>
        </p:spPr>
        <p:txBody>
          <a:bodyPr wrap="none" rtlCol="0">
            <a:spAutoFit/>
          </a:bodyPr>
          <a:lstStyle/>
          <a:p>
            <a:r>
              <a:rPr lang="en-US" sz="1800" dirty="0">
                <a:latin typeface="Arial"/>
                <a:cs typeface="Arial"/>
              </a:rPr>
              <a:t>2012</a:t>
            </a:r>
          </a:p>
        </p:txBody>
      </p:sp>
      <p:sp>
        <p:nvSpPr>
          <p:cNvPr id="15" name="TextBox 14"/>
          <p:cNvSpPr txBox="1"/>
          <p:nvPr/>
        </p:nvSpPr>
        <p:spPr>
          <a:xfrm>
            <a:off x="1371600" y="4419024"/>
            <a:ext cx="1943100" cy="584776"/>
          </a:xfrm>
          <a:prstGeom prst="rect">
            <a:avLst/>
          </a:prstGeom>
          <a:solidFill>
            <a:srgbClr val="CC66FF">
              <a:alpha val="51000"/>
            </a:srgbClr>
          </a:solidFill>
          <a:ln>
            <a:solidFill>
              <a:srgbClr val="660066"/>
            </a:solidFill>
          </a:ln>
        </p:spPr>
        <p:txBody>
          <a:bodyPr wrap="square" rtlCol="0">
            <a:spAutoFit/>
          </a:bodyPr>
          <a:lstStyle/>
          <a:p>
            <a:pPr algn="ctr"/>
            <a:r>
              <a:rPr lang="en-US" sz="1600" dirty="0">
                <a:latin typeface="Arial"/>
                <a:cs typeface="Arial"/>
              </a:rPr>
              <a:t>Advanced Lab</a:t>
            </a:r>
          </a:p>
          <a:p>
            <a:pPr algn="ctr"/>
            <a:r>
              <a:rPr lang="en-US" sz="1600" dirty="0">
                <a:latin typeface="Arial"/>
                <a:cs typeface="Arial"/>
              </a:rPr>
              <a:t>Topical Conference</a:t>
            </a:r>
          </a:p>
        </p:txBody>
      </p:sp>
      <p:sp>
        <p:nvSpPr>
          <p:cNvPr id="16" name="TextBox 15"/>
          <p:cNvSpPr txBox="1"/>
          <p:nvPr/>
        </p:nvSpPr>
        <p:spPr>
          <a:xfrm>
            <a:off x="5166360" y="3987800"/>
            <a:ext cx="698178" cy="369332"/>
          </a:xfrm>
          <a:prstGeom prst="rect">
            <a:avLst/>
          </a:prstGeom>
          <a:noFill/>
        </p:spPr>
        <p:txBody>
          <a:bodyPr wrap="none" rtlCol="0">
            <a:spAutoFit/>
          </a:bodyPr>
          <a:lstStyle/>
          <a:p>
            <a:r>
              <a:rPr lang="en-US" sz="1800" dirty="0">
                <a:latin typeface="Arial"/>
                <a:cs typeface="Arial"/>
              </a:rPr>
              <a:t>2015</a:t>
            </a:r>
          </a:p>
        </p:txBody>
      </p:sp>
      <p:sp>
        <p:nvSpPr>
          <p:cNvPr id="17" name="TextBox 16"/>
          <p:cNvSpPr txBox="1"/>
          <p:nvPr/>
        </p:nvSpPr>
        <p:spPr>
          <a:xfrm>
            <a:off x="3478947" y="4419600"/>
            <a:ext cx="1245453" cy="584776"/>
          </a:xfrm>
          <a:prstGeom prst="rect">
            <a:avLst/>
          </a:prstGeom>
          <a:solidFill>
            <a:srgbClr val="FFBBFF">
              <a:alpha val="51000"/>
            </a:srgbClr>
          </a:solidFill>
          <a:ln>
            <a:solidFill>
              <a:srgbClr val="660066"/>
            </a:solidFill>
          </a:ln>
        </p:spPr>
        <p:txBody>
          <a:bodyPr wrap="none" rtlCol="0">
            <a:spAutoFit/>
          </a:bodyPr>
          <a:lstStyle/>
          <a:p>
            <a:pPr algn="ctr"/>
            <a:r>
              <a:rPr lang="en-US" sz="1600" dirty="0">
                <a:latin typeface="Arial"/>
                <a:cs typeface="Arial"/>
              </a:rPr>
              <a:t>BFY</a:t>
            </a:r>
          </a:p>
          <a:p>
            <a:pPr algn="ctr"/>
            <a:r>
              <a:rPr lang="en-US" sz="1600" dirty="0">
                <a:latin typeface="Arial"/>
                <a:cs typeface="Arial"/>
              </a:rPr>
              <a:t>Conference</a:t>
            </a:r>
          </a:p>
        </p:txBody>
      </p:sp>
      <p:cxnSp>
        <p:nvCxnSpPr>
          <p:cNvPr id="18" name="Straight Arrow Connector 17"/>
          <p:cNvCxnSpPr/>
          <p:nvPr/>
        </p:nvCxnSpPr>
        <p:spPr>
          <a:xfrm>
            <a:off x="9144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590800" y="39624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4864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41622" y="4000500"/>
            <a:ext cx="698178" cy="369332"/>
          </a:xfrm>
          <a:prstGeom prst="rect">
            <a:avLst/>
          </a:prstGeom>
          <a:noFill/>
        </p:spPr>
        <p:txBody>
          <a:bodyPr wrap="none" rtlCol="0">
            <a:spAutoFit/>
          </a:bodyPr>
          <a:lstStyle/>
          <a:p>
            <a:r>
              <a:rPr lang="en-US" sz="1800" dirty="0">
                <a:latin typeface="Arial"/>
                <a:cs typeface="Arial"/>
              </a:rPr>
              <a:t>2006</a:t>
            </a:r>
          </a:p>
        </p:txBody>
      </p:sp>
      <p:sp>
        <p:nvSpPr>
          <p:cNvPr id="25" name="TextBox 24"/>
          <p:cNvSpPr txBox="1"/>
          <p:nvPr/>
        </p:nvSpPr>
        <p:spPr>
          <a:xfrm>
            <a:off x="6812280" y="3987800"/>
            <a:ext cx="698178" cy="369332"/>
          </a:xfrm>
          <a:prstGeom prst="rect">
            <a:avLst/>
          </a:prstGeom>
          <a:noFill/>
        </p:spPr>
        <p:txBody>
          <a:bodyPr wrap="none" rtlCol="0">
            <a:spAutoFit/>
          </a:bodyPr>
          <a:lstStyle/>
          <a:p>
            <a:r>
              <a:rPr lang="en-US" sz="1800" dirty="0">
                <a:latin typeface="Arial"/>
                <a:cs typeface="Arial"/>
              </a:rPr>
              <a:t>2018</a:t>
            </a:r>
          </a:p>
        </p:txBody>
      </p:sp>
      <p:sp>
        <p:nvSpPr>
          <p:cNvPr id="28" name="TextBox 27"/>
          <p:cNvSpPr txBox="1"/>
          <p:nvPr/>
        </p:nvSpPr>
        <p:spPr>
          <a:xfrm>
            <a:off x="5029200" y="4419600"/>
            <a:ext cx="1245453" cy="584776"/>
          </a:xfrm>
          <a:prstGeom prst="rect">
            <a:avLst/>
          </a:prstGeom>
          <a:solidFill>
            <a:srgbClr val="FFBBFF">
              <a:alpha val="51000"/>
            </a:srgbClr>
          </a:solidFill>
          <a:ln>
            <a:solidFill>
              <a:srgbClr val="660066"/>
            </a:solidFill>
          </a:ln>
        </p:spPr>
        <p:txBody>
          <a:bodyPr wrap="none" rtlCol="0">
            <a:spAutoFit/>
          </a:bodyPr>
          <a:lstStyle/>
          <a:p>
            <a:pPr algn="ctr"/>
            <a:r>
              <a:rPr lang="en-US" sz="1600" dirty="0">
                <a:latin typeface="Arial"/>
                <a:cs typeface="Arial"/>
              </a:rPr>
              <a:t>BFY2</a:t>
            </a:r>
          </a:p>
          <a:p>
            <a:pPr algn="ctr"/>
            <a:r>
              <a:rPr lang="en-US" sz="1600" dirty="0">
                <a:latin typeface="Arial"/>
                <a:cs typeface="Arial"/>
              </a:rPr>
              <a:t>Conference</a:t>
            </a:r>
          </a:p>
        </p:txBody>
      </p:sp>
      <p:sp>
        <p:nvSpPr>
          <p:cNvPr id="29" name="TextBox 28"/>
          <p:cNvSpPr txBox="1"/>
          <p:nvPr/>
        </p:nvSpPr>
        <p:spPr>
          <a:xfrm>
            <a:off x="7086600" y="4419600"/>
            <a:ext cx="1245453" cy="584776"/>
          </a:xfrm>
          <a:prstGeom prst="rect">
            <a:avLst/>
          </a:prstGeom>
          <a:solidFill>
            <a:srgbClr val="FFBBFF">
              <a:alpha val="51000"/>
            </a:srgbClr>
          </a:solidFill>
          <a:ln>
            <a:solidFill>
              <a:srgbClr val="660066"/>
            </a:solidFill>
          </a:ln>
        </p:spPr>
        <p:txBody>
          <a:bodyPr wrap="none" rtlCol="0">
            <a:spAutoFit/>
          </a:bodyPr>
          <a:lstStyle/>
          <a:p>
            <a:pPr algn="ctr"/>
            <a:r>
              <a:rPr lang="en-US" sz="1600" dirty="0">
                <a:latin typeface="Arial"/>
                <a:cs typeface="Arial"/>
              </a:rPr>
              <a:t>BFY3</a:t>
            </a:r>
          </a:p>
          <a:p>
            <a:pPr algn="ctr"/>
            <a:r>
              <a:rPr lang="en-US" sz="1600" dirty="0">
                <a:latin typeface="Arial"/>
                <a:cs typeface="Arial"/>
              </a:rPr>
              <a:t>Conference</a:t>
            </a:r>
          </a:p>
        </p:txBody>
      </p:sp>
      <p:cxnSp>
        <p:nvCxnSpPr>
          <p:cNvPr id="30" name="Straight Arrow Connector 29"/>
          <p:cNvCxnSpPr/>
          <p:nvPr/>
        </p:nvCxnSpPr>
        <p:spPr>
          <a:xfrm>
            <a:off x="38608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867400" y="39751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480300" y="39751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810000" y="5105400"/>
            <a:ext cx="1524000" cy="584776"/>
          </a:xfrm>
          <a:prstGeom prst="rect">
            <a:avLst/>
          </a:prstGeom>
          <a:solidFill>
            <a:srgbClr val="66CCFF">
              <a:alpha val="54000"/>
            </a:srgbClr>
          </a:solidFill>
          <a:ln>
            <a:solidFill>
              <a:srgbClr val="660066"/>
            </a:solidFill>
          </a:ln>
        </p:spPr>
        <p:txBody>
          <a:bodyPr wrap="square" rtlCol="0">
            <a:spAutoFit/>
          </a:bodyPr>
          <a:lstStyle/>
          <a:p>
            <a:pPr algn="ctr"/>
            <a:r>
              <a:rPr lang="en-US" sz="1600" dirty="0">
                <a:latin typeface="Arial"/>
                <a:cs typeface="Arial"/>
              </a:rPr>
              <a:t>AAPT/</a:t>
            </a:r>
            <a:r>
              <a:rPr lang="en-US" sz="1600" dirty="0" err="1">
                <a:latin typeface="Arial"/>
                <a:cs typeface="Arial"/>
              </a:rPr>
              <a:t>ALPhA</a:t>
            </a:r>
            <a:r>
              <a:rPr lang="en-US" sz="1600" dirty="0">
                <a:latin typeface="Arial"/>
                <a:cs typeface="Arial"/>
              </a:rPr>
              <a:t> </a:t>
            </a:r>
          </a:p>
          <a:p>
            <a:pPr algn="ctr"/>
            <a:r>
              <a:rPr lang="en-US" sz="1600" dirty="0">
                <a:latin typeface="Arial"/>
                <a:cs typeface="Arial"/>
              </a:rPr>
              <a:t>Award</a:t>
            </a:r>
          </a:p>
        </p:txBody>
      </p:sp>
      <p:sp>
        <p:nvSpPr>
          <p:cNvPr id="39" name="TextBox 38"/>
          <p:cNvSpPr txBox="1"/>
          <p:nvPr/>
        </p:nvSpPr>
        <p:spPr>
          <a:xfrm>
            <a:off x="3429000" y="2667000"/>
            <a:ext cx="1524000" cy="584776"/>
          </a:xfrm>
          <a:prstGeom prst="rect">
            <a:avLst/>
          </a:prstGeom>
          <a:solidFill>
            <a:srgbClr val="66CCFF">
              <a:alpha val="54000"/>
            </a:srgbClr>
          </a:solidFill>
          <a:ln>
            <a:solidFill>
              <a:srgbClr val="660066"/>
            </a:solidFill>
          </a:ln>
        </p:spPr>
        <p:txBody>
          <a:bodyPr wrap="square" rtlCol="0">
            <a:spAutoFit/>
          </a:bodyPr>
          <a:lstStyle/>
          <a:p>
            <a:pPr algn="ctr"/>
            <a:r>
              <a:rPr lang="en-US" sz="1600" dirty="0">
                <a:latin typeface="Arial"/>
                <a:cs typeface="Arial"/>
              </a:rPr>
              <a:t>APS Reichert </a:t>
            </a:r>
          </a:p>
          <a:p>
            <a:pPr algn="ctr"/>
            <a:r>
              <a:rPr lang="en-US" sz="1600" dirty="0">
                <a:latin typeface="Arial"/>
                <a:cs typeface="Arial"/>
              </a:rPr>
              <a:t>Award</a:t>
            </a:r>
          </a:p>
        </p:txBody>
      </p:sp>
      <p:cxnSp>
        <p:nvCxnSpPr>
          <p:cNvPr id="40" name="Straight Arrow Connector 39"/>
          <p:cNvCxnSpPr/>
          <p:nvPr/>
        </p:nvCxnSpPr>
        <p:spPr>
          <a:xfrm>
            <a:off x="4229100" y="39624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876800" y="3962400"/>
            <a:ext cx="0" cy="11430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1143000" y="39751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72138" y="4419600"/>
            <a:ext cx="823262" cy="584776"/>
          </a:xfrm>
          <a:prstGeom prst="rect">
            <a:avLst/>
          </a:prstGeom>
          <a:solidFill>
            <a:srgbClr val="FFFF88">
              <a:alpha val="51000"/>
            </a:srgbClr>
          </a:solidFill>
          <a:ln>
            <a:solidFill>
              <a:srgbClr val="660066"/>
            </a:solidFill>
          </a:ln>
        </p:spPr>
        <p:txBody>
          <a:bodyPr wrap="none" rtlCol="0">
            <a:spAutoFit/>
          </a:bodyPr>
          <a:lstStyle/>
          <a:p>
            <a:pPr algn="ctr"/>
            <a:r>
              <a:rPr lang="en-US" sz="1600" dirty="0" err="1">
                <a:latin typeface="Arial"/>
                <a:cs typeface="Arial"/>
              </a:rPr>
              <a:t>ALPhA</a:t>
            </a:r>
            <a:endParaRPr lang="en-US" sz="1600" dirty="0">
              <a:latin typeface="Arial"/>
              <a:cs typeface="Arial"/>
            </a:endParaRPr>
          </a:p>
          <a:p>
            <a:pPr algn="ctr"/>
            <a:r>
              <a:rPr lang="en-US" sz="1600" dirty="0">
                <a:latin typeface="Arial"/>
                <a:cs typeface="Arial"/>
              </a:rPr>
              <a:t>formed</a:t>
            </a:r>
          </a:p>
        </p:txBody>
      </p:sp>
      <p:cxnSp>
        <p:nvCxnSpPr>
          <p:cNvPr id="45" name="Straight Arrow Connector 44"/>
          <p:cNvCxnSpPr/>
          <p:nvPr/>
        </p:nvCxnSpPr>
        <p:spPr>
          <a:xfrm>
            <a:off x="10668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041400" y="2667000"/>
            <a:ext cx="1714500" cy="584776"/>
          </a:xfrm>
          <a:prstGeom prst="rect">
            <a:avLst/>
          </a:prstGeom>
          <a:solidFill>
            <a:srgbClr val="CCFF66">
              <a:alpha val="54000"/>
            </a:srgbClr>
          </a:solidFill>
          <a:ln>
            <a:solidFill>
              <a:srgbClr val="660066"/>
            </a:solidFill>
          </a:ln>
        </p:spPr>
        <p:txBody>
          <a:bodyPr wrap="square" rtlCol="0">
            <a:spAutoFit/>
          </a:bodyPr>
          <a:lstStyle/>
          <a:p>
            <a:pPr algn="ctr"/>
            <a:r>
              <a:rPr lang="en-US" sz="1600" dirty="0" err="1">
                <a:latin typeface="Arial"/>
                <a:cs typeface="Arial"/>
              </a:rPr>
              <a:t>advlabs</a:t>
            </a:r>
            <a:r>
              <a:rPr lang="en-US" sz="1600" dirty="0">
                <a:latin typeface="Arial"/>
                <a:cs typeface="Arial"/>
              </a:rPr>
              <a:t>-l &amp; </a:t>
            </a:r>
            <a:r>
              <a:rPr lang="en-US" sz="1600" dirty="0" err="1">
                <a:latin typeface="Arial"/>
                <a:cs typeface="Arial"/>
              </a:rPr>
              <a:t>advlabs.aapt.org</a:t>
            </a:r>
            <a:endParaRPr lang="en-US" sz="1600" dirty="0">
              <a:latin typeface="Arial"/>
              <a:cs typeface="Arial"/>
            </a:endParaRPr>
          </a:p>
        </p:txBody>
      </p:sp>
      <p:sp>
        <p:nvSpPr>
          <p:cNvPr id="32" name="TextBox 31"/>
          <p:cNvSpPr txBox="1"/>
          <p:nvPr/>
        </p:nvSpPr>
        <p:spPr>
          <a:xfrm>
            <a:off x="150178" y="2667000"/>
            <a:ext cx="840422" cy="584776"/>
          </a:xfrm>
          <a:prstGeom prst="rect">
            <a:avLst/>
          </a:prstGeom>
          <a:solidFill>
            <a:srgbClr val="CCFF66">
              <a:alpha val="54000"/>
            </a:srgbClr>
          </a:solidFill>
          <a:ln>
            <a:solidFill>
              <a:srgbClr val="660066"/>
            </a:solidFill>
          </a:ln>
        </p:spPr>
        <p:txBody>
          <a:bodyPr wrap="square" rtlCol="0">
            <a:spAutoFit/>
          </a:bodyPr>
          <a:lstStyle/>
          <a:p>
            <a:pPr algn="ctr"/>
            <a:r>
              <a:rPr lang="en-US" sz="1600" dirty="0">
                <a:latin typeface="Arial"/>
                <a:cs typeface="Arial"/>
              </a:rPr>
              <a:t>ALTF Report</a:t>
            </a:r>
          </a:p>
        </p:txBody>
      </p:sp>
      <p:cxnSp>
        <p:nvCxnSpPr>
          <p:cNvPr id="46" name="Straight Arrow Connector 45"/>
          <p:cNvCxnSpPr/>
          <p:nvPr/>
        </p:nvCxnSpPr>
        <p:spPr>
          <a:xfrm>
            <a:off x="3111500" y="2552700"/>
            <a:ext cx="0" cy="11430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489200" y="1981200"/>
            <a:ext cx="1244952" cy="584776"/>
          </a:xfrm>
          <a:prstGeom prst="rect">
            <a:avLst/>
          </a:prstGeom>
          <a:solidFill>
            <a:srgbClr val="FFFF88">
              <a:alpha val="51000"/>
            </a:srgbClr>
          </a:solidFill>
          <a:ln>
            <a:solidFill>
              <a:srgbClr val="660066"/>
            </a:solidFill>
          </a:ln>
        </p:spPr>
        <p:txBody>
          <a:bodyPr wrap="none" rtlCol="0">
            <a:spAutoFit/>
          </a:bodyPr>
          <a:lstStyle/>
          <a:p>
            <a:pPr algn="ctr"/>
            <a:r>
              <a:rPr lang="en-US" sz="1600" dirty="0" err="1">
                <a:latin typeface="Arial"/>
                <a:cs typeface="Arial"/>
              </a:rPr>
              <a:t>ALPhA</a:t>
            </a:r>
            <a:endParaRPr lang="en-US" sz="1600" dirty="0">
              <a:latin typeface="Arial"/>
              <a:cs typeface="Arial"/>
            </a:endParaRPr>
          </a:p>
          <a:p>
            <a:pPr algn="ctr"/>
            <a:r>
              <a:rPr lang="en-US" sz="1600" dirty="0">
                <a:latin typeface="Arial"/>
                <a:cs typeface="Arial"/>
              </a:rPr>
              <a:t>Immersions</a:t>
            </a:r>
          </a:p>
        </p:txBody>
      </p:sp>
      <p:pic>
        <p:nvPicPr>
          <p:cNvPr id="48" name="Picture 47" descr="Cover_Lab_Guidelines.tiff"/>
          <p:cNvPicPr>
            <a:picLocks noChangeAspect="1"/>
          </p:cNvPicPr>
          <p:nvPr/>
        </p:nvPicPr>
        <p:blipFill rotWithShape="1">
          <a:blip r:embed="rId3">
            <a:extLst>
              <a:ext uri="{28A0092B-C50C-407E-A947-70E740481C1C}">
                <a14:useLocalDpi xmlns:a14="http://schemas.microsoft.com/office/drawing/2010/main" val="0"/>
              </a:ext>
            </a:extLst>
          </a:blip>
          <a:srcRect l="22223" t="28428" r="14742"/>
          <a:stretch/>
        </p:blipFill>
        <p:spPr>
          <a:xfrm>
            <a:off x="5308601" y="1905000"/>
            <a:ext cx="838199" cy="690448"/>
          </a:xfrm>
          <a:prstGeom prst="rect">
            <a:avLst/>
          </a:prstGeom>
        </p:spPr>
      </p:pic>
    </p:spTree>
    <p:extLst>
      <p:ext uri="{BB962C8B-B14F-4D97-AF65-F5344CB8AC3E}">
        <p14:creationId xmlns:p14="http://schemas.microsoft.com/office/powerpoint/2010/main" val="381018875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838200"/>
          </a:xfrm>
        </p:spPr>
        <p:txBody>
          <a:bodyPr/>
          <a:lstStyle/>
          <a:p>
            <a:r>
              <a:rPr lang="en-US" sz="3600" dirty="0">
                <a:latin typeface="Arial" charset="0"/>
                <a:ea typeface="ＭＳ Ｐゴシック" charset="0"/>
                <a:cs typeface="ＭＳ Ｐゴシック" charset="0"/>
              </a:rPr>
              <a:t>Review</a:t>
            </a:r>
          </a:p>
        </p:txBody>
      </p:sp>
      <p:sp>
        <p:nvSpPr>
          <p:cNvPr id="16387" name="Rectangle 9"/>
          <p:cNvSpPr>
            <a:spLocks noGrp="1" noChangeArrowheads="1"/>
          </p:cNvSpPr>
          <p:nvPr>
            <p:ph type="body" idx="1"/>
          </p:nvPr>
        </p:nvSpPr>
        <p:spPr>
          <a:xfrm>
            <a:off x="609600" y="1295400"/>
            <a:ext cx="8001000" cy="5181600"/>
          </a:xfrm>
        </p:spPr>
        <p:txBody>
          <a:bodyPr/>
          <a:lstStyle/>
          <a:p>
            <a:r>
              <a:rPr lang="en-US" dirty="0">
                <a:latin typeface="Arial" charset="0"/>
                <a:ea typeface="ＭＳ Ｐゴシック" charset="0"/>
                <a:cs typeface="ＭＳ Ｐゴシック" charset="0"/>
              </a:rPr>
              <a:t>Advanced Lab Progress: </a:t>
            </a:r>
          </a:p>
          <a:p>
            <a:endParaRPr lang="en-US" dirty="0">
              <a:latin typeface="Arial" charset="0"/>
              <a:ea typeface="ＭＳ Ｐゴシック" charset="0"/>
            </a:endParaRPr>
          </a:p>
          <a:p>
            <a:pPr marL="0" indent="0">
              <a:buNone/>
            </a:pPr>
            <a:endParaRPr lang="en-US" dirty="0">
              <a:latin typeface="Arial" charset="0"/>
              <a:ea typeface="ＭＳ Ｐゴシック" charset="0"/>
            </a:endParaRPr>
          </a:p>
          <a:p>
            <a:pPr marL="0" indent="0">
              <a:buNone/>
            </a:pPr>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a:p>
            <a:endParaRPr lang="en-US" dirty="0">
              <a:latin typeface="Arial" charset="0"/>
              <a:ea typeface="ＭＳ Ｐゴシック" charset="0"/>
            </a:endParaRPr>
          </a:p>
        </p:txBody>
      </p:sp>
      <p:sp>
        <p:nvSpPr>
          <p:cNvPr id="6" name="Right Arrow 5"/>
          <p:cNvSpPr/>
          <p:nvPr/>
        </p:nvSpPr>
        <p:spPr>
          <a:xfrm>
            <a:off x="594941" y="3566790"/>
            <a:ext cx="8229600" cy="544256"/>
          </a:xfrm>
          <a:prstGeom prst="rightArrow">
            <a:avLst/>
          </a:prstGeom>
          <a:gradFill flip="none" rotWithShape="1">
            <a:gsLst>
              <a:gs pos="0">
                <a:schemeClr val="bg1"/>
              </a:gs>
              <a:gs pos="100000">
                <a:srgbClr val="00FF80">
                  <a:alpha val="50000"/>
                </a:srgbClr>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883664" y="3987800"/>
            <a:ext cx="698178" cy="369332"/>
          </a:xfrm>
          <a:prstGeom prst="rect">
            <a:avLst/>
          </a:prstGeom>
          <a:noFill/>
        </p:spPr>
        <p:txBody>
          <a:bodyPr wrap="none" rtlCol="0">
            <a:spAutoFit/>
          </a:bodyPr>
          <a:lstStyle/>
          <a:p>
            <a:r>
              <a:rPr lang="en-US" sz="1800" dirty="0">
                <a:latin typeface="Arial"/>
                <a:cs typeface="Arial"/>
              </a:rPr>
              <a:t>2009</a:t>
            </a:r>
          </a:p>
        </p:txBody>
      </p:sp>
      <p:sp>
        <p:nvSpPr>
          <p:cNvPr id="13" name="TextBox 12"/>
          <p:cNvSpPr txBox="1"/>
          <p:nvPr/>
        </p:nvSpPr>
        <p:spPr>
          <a:xfrm>
            <a:off x="5196910" y="2654300"/>
            <a:ext cx="1051490" cy="584776"/>
          </a:xfrm>
          <a:prstGeom prst="rect">
            <a:avLst/>
          </a:prstGeom>
          <a:solidFill>
            <a:srgbClr val="CCFF66">
              <a:alpha val="54000"/>
            </a:srgbClr>
          </a:solidFill>
          <a:ln>
            <a:solidFill>
              <a:srgbClr val="660066"/>
            </a:solidFill>
          </a:ln>
        </p:spPr>
        <p:txBody>
          <a:bodyPr wrap="none" rtlCol="0">
            <a:spAutoFit/>
          </a:bodyPr>
          <a:lstStyle/>
          <a:p>
            <a:pPr algn="ctr"/>
            <a:r>
              <a:rPr lang="en-US" sz="1600" dirty="0">
                <a:latin typeface="Arial"/>
                <a:cs typeface="Arial"/>
              </a:rPr>
              <a:t>AAPT </a:t>
            </a:r>
          </a:p>
          <a:p>
            <a:pPr algn="ctr"/>
            <a:r>
              <a:rPr lang="en-US" sz="1600" dirty="0">
                <a:latin typeface="Arial"/>
                <a:cs typeface="Arial"/>
              </a:rPr>
              <a:t>Lab Recs</a:t>
            </a:r>
          </a:p>
        </p:txBody>
      </p:sp>
      <p:sp>
        <p:nvSpPr>
          <p:cNvPr id="14" name="TextBox 13"/>
          <p:cNvSpPr txBox="1"/>
          <p:nvPr/>
        </p:nvSpPr>
        <p:spPr>
          <a:xfrm>
            <a:off x="3520440" y="3987800"/>
            <a:ext cx="698178" cy="369332"/>
          </a:xfrm>
          <a:prstGeom prst="rect">
            <a:avLst/>
          </a:prstGeom>
          <a:noFill/>
        </p:spPr>
        <p:txBody>
          <a:bodyPr wrap="none" rtlCol="0">
            <a:spAutoFit/>
          </a:bodyPr>
          <a:lstStyle/>
          <a:p>
            <a:r>
              <a:rPr lang="en-US" sz="1800" dirty="0">
                <a:latin typeface="Arial"/>
                <a:cs typeface="Arial"/>
              </a:rPr>
              <a:t>2012</a:t>
            </a:r>
          </a:p>
        </p:txBody>
      </p:sp>
      <p:sp>
        <p:nvSpPr>
          <p:cNvPr id="15" name="TextBox 14"/>
          <p:cNvSpPr txBox="1"/>
          <p:nvPr/>
        </p:nvSpPr>
        <p:spPr>
          <a:xfrm>
            <a:off x="1371600" y="4419024"/>
            <a:ext cx="1943100" cy="584776"/>
          </a:xfrm>
          <a:prstGeom prst="rect">
            <a:avLst/>
          </a:prstGeom>
          <a:solidFill>
            <a:srgbClr val="CC66FF">
              <a:alpha val="51000"/>
            </a:srgbClr>
          </a:solidFill>
          <a:ln>
            <a:solidFill>
              <a:srgbClr val="660066"/>
            </a:solidFill>
          </a:ln>
        </p:spPr>
        <p:txBody>
          <a:bodyPr wrap="square" rtlCol="0">
            <a:spAutoFit/>
          </a:bodyPr>
          <a:lstStyle/>
          <a:p>
            <a:pPr algn="ctr"/>
            <a:r>
              <a:rPr lang="en-US" sz="1600" dirty="0">
                <a:latin typeface="Arial"/>
                <a:cs typeface="Arial"/>
              </a:rPr>
              <a:t>Advanced Lab</a:t>
            </a:r>
          </a:p>
          <a:p>
            <a:pPr algn="ctr"/>
            <a:r>
              <a:rPr lang="en-US" sz="1600" dirty="0">
                <a:latin typeface="Arial"/>
                <a:cs typeface="Arial"/>
              </a:rPr>
              <a:t>Topical Conference</a:t>
            </a:r>
          </a:p>
        </p:txBody>
      </p:sp>
      <p:sp>
        <p:nvSpPr>
          <p:cNvPr id="16" name="TextBox 15"/>
          <p:cNvSpPr txBox="1"/>
          <p:nvPr/>
        </p:nvSpPr>
        <p:spPr>
          <a:xfrm>
            <a:off x="5166360" y="3987800"/>
            <a:ext cx="698178" cy="369332"/>
          </a:xfrm>
          <a:prstGeom prst="rect">
            <a:avLst/>
          </a:prstGeom>
          <a:noFill/>
        </p:spPr>
        <p:txBody>
          <a:bodyPr wrap="none" rtlCol="0">
            <a:spAutoFit/>
          </a:bodyPr>
          <a:lstStyle/>
          <a:p>
            <a:r>
              <a:rPr lang="en-US" sz="1800" dirty="0">
                <a:latin typeface="Arial"/>
                <a:cs typeface="Arial"/>
              </a:rPr>
              <a:t>2015</a:t>
            </a:r>
          </a:p>
        </p:txBody>
      </p:sp>
      <p:sp>
        <p:nvSpPr>
          <p:cNvPr id="17" name="TextBox 16"/>
          <p:cNvSpPr txBox="1"/>
          <p:nvPr/>
        </p:nvSpPr>
        <p:spPr>
          <a:xfrm>
            <a:off x="3478947" y="4419600"/>
            <a:ext cx="1245453" cy="584776"/>
          </a:xfrm>
          <a:prstGeom prst="rect">
            <a:avLst/>
          </a:prstGeom>
          <a:solidFill>
            <a:srgbClr val="FFBBFF">
              <a:alpha val="51000"/>
            </a:srgbClr>
          </a:solidFill>
          <a:ln>
            <a:solidFill>
              <a:srgbClr val="660066"/>
            </a:solidFill>
          </a:ln>
        </p:spPr>
        <p:txBody>
          <a:bodyPr wrap="none" rtlCol="0">
            <a:spAutoFit/>
          </a:bodyPr>
          <a:lstStyle/>
          <a:p>
            <a:pPr algn="ctr"/>
            <a:r>
              <a:rPr lang="en-US" sz="1600" dirty="0">
                <a:latin typeface="Arial"/>
                <a:cs typeface="Arial"/>
              </a:rPr>
              <a:t>BFY</a:t>
            </a:r>
          </a:p>
          <a:p>
            <a:pPr algn="ctr"/>
            <a:r>
              <a:rPr lang="en-US" sz="1600" dirty="0">
                <a:latin typeface="Arial"/>
                <a:cs typeface="Arial"/>
              </a:rPr>
              <a:t>Conference</a:t>
            </a:r>
          </a:p>
        </p:txBody>
      </p:sp>
      <p:cxnSp>
        <p:nvCxnSpPr>
          <p:cNvPr id="18" name="Straight Arrow Connector 17"/>
          <p:cNvCxnSpPr/>
          <p:nvPr/>
        </p:nvCxnSpPr>
        <p:spPr>
          <a:xfrm>
            <a:off x="9144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590800" y="39624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4864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41622" y="4000500"/>
            <a:ext cx="698178" cy="369332"/>
          </a:xfrm>
          <a:prstGeom prst="rect">
            <a:avLst/>
          </a:prstGeom>
          <a:noFill/>
        </p:spPr>
        <p:txBody>
          <a:bodyPr wrap="none" rtlCol="0">
            <a:spAutoFit/>
          </a:bodyPr>
          <a:lstStyle/>
          <a:p>
            <a:r>
              <a:rPr lang="en-US" sz="1800" dirty="0">
                <a:latin typeface="Arial"/>
                <a:cs typeface="Arial"/>
              </a:rPr>
              <a:t>2006</a:t>
            </a:r>
          </a:p>
        </p:txBody>
      </p:sp>
      <p:sp>
        <p:nvSpPr>
          <p:cNvPr id="25" name="TextBox 24"/>
          <p:cNvSpPr txBox="1"/>
          <p:nvPr/>
        </p:nvSpPr>
        <p:spPr>
          <a:xfrm>
            <a:off x="6812280" y="3987800"/>
            <a:ext cx="698178" cy="369332"/>
          </a:xfrm>
          <a:prstGeom prst="rect">
            <a:avLst/>
          </a:prstGeom>
          <a:noFill/>
        </p:spPr>
        <p:txBody>
          <a:bodyPr wrap="none" rtlCol="0">
            <a:spAutoFit/>
          </a:bodyPr>
          <a:lstStyle/>
          <a:p>
            <a:r>
              <a:rPr lang="en-US" sz="1800" dirty="0">
                <a:latin typeface="Arial"/>
                <a:cs typeface="Arial"/>
              </a:rPr>
              <a:t>2018</a:t>
            </a:r>
          </a:p>
        </p:txBody>
      </p:sp>
      <p:sp>
        <p:nvSpPr>
          <p:cNvPr id="28" name="TextBox 27"/>
          <p:cNvSpPr txBox="1"/>
          <p:nvPr/>
        </p:nvSpPr>
        <p:spPr>
          <a:xfrm>
            <a:off x="5029200" y="4419600"/>
            <a:ext cx="1245453" cy="584776"/>
          </a:xfrm>
          <a:prstGeom prst="rect">
            <a:avLst/>
          </a:prstGeom>
          <a:solidFill>
            <a:srgbClr val="FFBBFF">
              <a:alpha val="51000"/>
            </a:srgbClr>
          </a:solidFill>
          <a:ln>
            <a:solidFill>
              <a:srgbClr val="660066"/>
            </a:solidFill>
          </a:ln>
        </p:spPr>
        <p:txBody>
          <a:bodyPr wrap="none" rtlCol="0">
            <a:spAutoFit/>
          </a:bodyPr>
          <a:lstStyle/>
          <a:p>
            <a:pPr algn="ctr"/>
            <a:r>
              <a:rPr lang="en-US" sz="1600" dirty="0">
                <a:latin typeface="Arial"/>
                <a:cs typeface="Arial"/>
              </a:rPr>
              <a:t>BFY2</a:t>
            </a:r>
          </a:p>
          <a:p>
            <a:pPr algn="ctr"/>
            <a:r>
              <a:rPr lang="en-US" sz="1600" dirty="0">
                <a:latin typeface="Arial"/>
                <a:cs typeface="Arial"/>
              </a:rPr>
              <a:t>Conference</a:t>
            </a:r>
          </a:p>
        </p:txBody>
      </p:sp>
      <p:sp>
        <p:nvSpPr>
          <p:cNvPr id="29" name="TextBox 28"/>
          <p:cNvSpPr txBox="1"/>
          <p:nvPr/>
        </p:nvSpPr>
        <p:spPr>
          <a:xfrm>
            <a:off x="7086600" y="4419600"/>
            <a:ext cx="1245453" cy="584776"/>
          </a:xfrm>
          <a:prstGeom prst="rect">
            <a:avLst/>
          </a:prstGeom>
          <a:solidFill>
            <a:srgbClr val="FFBBFF">
              <a:alpha val="51000"/>
            </a:srgbClr>
          </a:solidFill>
          <a:ln>
            <a:solidFill>
              <a:srgbClr val="660066"/>
            </a:solidFill>
          </a:ln>
        </p:spPr>
        <p:txBody>
          <a:bodyPr wrap="none" rtlCol="0">
            <a:spAutoFit/>
          </a:bodyPr>
          <a:lstStyle/>
          <a:p>
            <a:pPr algn="ctr"/>
            <a:r>
              <a:rPr lang="en-US" sz="1600" dirty="0">
                <a:latin typeface="Arial"/>
                <a:cs typeface="Arial"/>
              </a:rPr>
              <a:t>BFY3</a:t>
            </a:r>
          </a:p>
          <a:p>
            <a:pPr algn="ctr"/>
            <a:r>
              <a:rPr lang="en-US" sz="1600" dirty="0">
                <a:latin typeface="Arial"/>
                <a:cs typeface="Arial"/>
              </a:rPr>
              <a:t>Conference</a:t>
            </a:r>
          </a:p>
        </p:txBody>
      </p:sp>
      <p:cxnSp>
        <p:nvCxnSpPr>
          <p:cNvPr id="30" name="Straight Arrow Connector 29"/>
          <p:cNvCxnSpPr/>
          <p:nvPr/>
        </p:nvCxnSpPr>
        <p:spPr>
          <a:xfrm>
            <a:off x="38608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867400" y="39751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492328" y="2654300"/>
            <a:ext cx="1737272" cy="584776"/>
          </a:xfrm>
          <a:prstGeom prst="rect">
            <a:avLst/>
          </a:prstGeom>
          <a:solidFill>
            <a:srgbClr val="CCFF66">
              <a:alpha val="54000"/>
            </a:srgbClr>
          </a:solidFill>
          <a:ln>
            <a:solidFill>
              <a:srgbClr val="660066"/>
            </a:solidFill>
          </a:ln>
        </p:spPr>
        <p:txBody>
          <a:bodyPr wrap="square" rtlCol="0">
            <a:spAutoFit/>
          </a:bodyPr>
          <a:lstStyle/>
          <a:p>
            <a:pPr algn="ctr"/>
            <a:r>
              <a:rPr lang="en-US" sz="1600" dirty="0">
                <a:latin typeface="Arial"/>
                <a:cs typeface="Arial"/>
              </a:rPr>
              <a:t>AAPT </a:t>
            </a:r>
          </a:p>
          <a:p>
            <a:pPr algn="ctr"/>
            <a:r>
              <a:rPr lang="en-US" sz="1600" dirty="0" err="1">
                <a:latin typeface="Arial"/>
                <a:cs typeface="Arial"/>
              </a:rPr>
              <a:t>CompPhy</a:t>
            </a:r>
            <a:r>
              <a:rPr lang="en-US" sz="1600" dirty="0">
                <a:latin typeface="Arial"/>
                <a:cs typeface="Arial"/>
              </a:rPr>
              <a:t> Recs</a:t>
            </a:r>
          </a:p>
        </p:txBody>
      </p:sp>
      <p:cxnSp>
        <p:nvCxnSpPr>
          <p:cNvPr id="34" name="Straight Arrow Connector 33"/>
          <p:cNvCxnSpPr/>
          <p:nvPr/>
        </p:nvCxnSpPr>
        <p:spPr>
          <a:xfrm>
            <a:off x="65532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7480300" y="39751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6477000" y="3962400"/>
            <a:ext cx="0" cy="11430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715000" y="5105400"/>
            <a:ext cx="1524000" cy="584776"/>
          </a:xfrm>
          <a:prstGeom prst="rect">
            <a:avLst/>
          </a:prstGeom>
          <a:solidFill>
            <a:srgbClr val="CCFF66">
              <a:alpha val="54000"/>
            </a:srgbClr>
          </a:solidFill>
          <a:ln>
            <a:solidFill>
              <a:srgbClr val="660066"/>
            </a:solidFill>
          </a:ln>
        </p:spPr>
        <p:txBody>
          <a:bodyPr wrap="square" rtlCol="0">
            <a:spAutoFit/>
          </a:bodyPr>
          <a:lstStyle/>
          <a:p>
            <a:pPr algn="ctr"/>
            <a:r>
              <a:rPr lang="en-US" sz="1600" dirty="0">
                <a:latin typeface="Arial"/>
                <a:cs typeface="Arial"/>
              </a:rPr>
              <a:t>APS/AAPT </a:t>
            </a:r>
          </a:p>
          <a:p>
            <a:pPr algn="ctr"/>
            <a:r>
              <a:rPr lang="en-US" sz="1600" dirty="0">
                <a:latin typeface="Arial"/>
                <a:cs typeface="Arial"/>
              </a:rPr>
              <a:t>PHY21 Report</a:t>
            </a:r>
          </a:p>
        </p:txBody>
      </p:sp>
      <p:sp>
        <p:nvSpPr>
          <p:cNvPr id="38" name="TextBox 37"/>
          <p:cNvSpPr txBox="1"/>
          <p:nvPr/>
        </p:nvSpPr>
        <p:spPr>
          <a:xfrm>
            <a:off x="3810000" y="5105400"/>
            <a:ext cx="1524000" cy="584776"/>
          </a:xfrm>
          <a:prstGeom prst="rect">
            <a:avLst/>
          </a:prstGeom>
          <a:solidFill>
            <a:srgbClr val="66CCFF">
              <a:alpha val="54000"/>
            </a:srgbClr>
          </a:solidFill>
          <a:ln>
            <a:solidFill>
              <a:srgbClr val="660066"/>
            </a:solidFill>
          </a:ln>
        </p:spPr>
        <p:txBody>
          <a:bodyPr wrap="square" rtlCol="0">
            <a:spAutoFit/>
          </a:bodyPr>
          <a:lstStyle/>
          <a:p>
            <a:pPr algn="ctr"/>
            <a:r>
              <a:rPr lang="en-US" sz="1600" dirty="0">
                <a:latin typeface="Arial"/>
                <a:cs typeface="Arial"/>
              </a:rPr>
              <a:t>AAPT/</a:t>
            </a:r>
            <a:r>
              <a:rPr lang="en-US" sz="1600" dirty="0" err="1">
                <a:latin typeface="Arial"/>
                <a:cs typeface="Arial"/>
              </a:rPr>
              <a:t>ALPhA</a:t>
            </a:r>
            <a:r>
              <a:rPr lang="en-US" sz="1600" dirty="0">
                <a:latin typeface="Arial"/>
                <a:cs typeface="Arial"/>
              </a:rPr>
              <a:t> </a:t>
            </a:r>
          </a:p>
          <a:p>
            <a:pPr algn="ctr"/>
            <a:r>
              <a:rPr lang="en-US" sz="1600" dirty="0">
                <a:latin typeface="Arial"/>
                <a:cs typeface="Arial"/>
              </a:rPr>
              <a:t>Award</a:t>
            </a:r>
          </a:p>
        </p:txBody>
      </p:sp>
      <p:sp>
        <p:nvSpPr>
          <p:cNvPr id="39" name="TextBox 38"/>
          <p:cNvSpPr txBox="1"/>
          <p:nvPr/>
        </p:nvSpPr>
        <p:spPr>
          <a:xfrm>
            <a:off x="3429000" y="2667000"/>
            <a:ext cx="1524000" cy="584776"/>
          </a:xfrm>
          <a:prstGeom prst="rect">
            <a:avLst/>
          </a:prstGeom>
          <a:solidFill>
            <a:srgbClr val="66CCFF">
              <a:alpha val="54000"/>
            </a:srgbClr>
          </a:solidFill>
          <a:ln>
            <a:solidFill>
              <a:srgbClr val="660066"/>
            </a:solidFill>
          </a:ln>
        </p:spPr>
        <p:txBody>
          <a:bodyPr wrap="square" rtlCol="0">
            <a:spAutoFit/>
          </a:bodyPr>
          <a:lstStyle/>
          <a:p>
            <a:pPr algn="ctr"/>
            <a:r>
              <a:rPr lang="en-US" sz="1600" dirty="0">
                <a:latin typeface="Arial"/>
                <a:cs typeface="Arial"/>
              </a:rPr>
              <a:t>APS Reichert </a:t>
            </a:r>
          </a:p>
          <a:p>
            <a:pPr algn="ctr"/>
            <a:r>
              <a:rPr lang="en-US" sz="1600" dirty="0">
                <a:latin typeface="Arial"/>
                <a:cs typeface="Arial"/>
              </a:rPr>
              <a:t>Award</a:t>
            </a:r>
          </a:p>
        </p:txBody>
      </p:sp>
      <p:cxnSp>
        <p:nvCxnSpPr>
          <p:cNvPr id="40" name="Straight Arrow Connector 39"/>
          <p:cNvCxnSpPr/>
          <p:nvPr/>
        </p:nvCxnSpPr>
        <p:spPr>
          <a:xfrm>
            <a:off x="4229100" y="39624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876800" y="3962400"/>
            <a:ext cx="0" cy="11430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1143000" y="3975100"/>
            <a:ext cx="0" cy="457200"/>
          </a:xfrm>
          <a:prstGeom prst="straightConnector1">
            <a:avLst/>
          </a:prstGeom>
          <a:ln w="28575"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72138" y="4419600"/>
            <a:ext cx="823262" cy="584776"/>
          </a:xfrm>
          <a:prstGeom prst="rect">
            <a:avLst/>
          </a:prstGeom>
          <a:solidFill>
            <a:srgbClr val="FFFF88">
              <a:alpha val="51000"/>
            </a:srgbClr>
          </a:solidFill>
          <a:ln>
            <a:solidFill>
              <a:srgbClr val="660066"/>
            </a:solidFill>
          </a:ln>
        </p:spPr>
        <p:txBody>
          <a:bodyPr wrap="none" rtlCol="0">
            <a:spAutoFit/>
          </a:bodyPr>
          <a:lstStyle/>
          <a:p>
            <a:pPr algn="ctr"/>
            <a:r>
              <a:rPr lang="en-US" sz="1600" dirty="0" err="1">
                <a:latin typeface="Arial"/>
                <a:cs typeface="Arial"/>
              </a:rPr>
              <a:t>ALPhA</a:t>
            </a:r>
            <a:endParaRPr lang="en-US" sz="1600" dirty="0">
              <a:latin typeface="Arial"/>
              <a:cs typeface="Arial"/>
            </a:endParaRPr>
          </a:p>
          <a:p>
            <a:pPr algn="ctr"/>
            <a:r>
              <a:rPr lang="en-US" sz="1600" dirty="0">
                <a:latin typeface="Arial"/>
                <a:cs typeface="Arial"/>
              </a:rPr>
              <a:t>formed</a:t>
            </a:r>
          </a:p>
        </p:txBody>
      </p:sp>
      <p:cxnSp>
        <p:nvCxnSpPr>
          <p:cNvPr id="45" name="Straight Arrow Connector 44"/>
          <p:cNvCxnSpPr/>
          <p:nvPr/>
        </p:nvCxnSpPr>
        <p:spPr>
          <a:xfrm>
            <a:off x="1066800" y="3238500"/>
            <a:ext cx="0" cy="4572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041400" y="2667000"/>
            <a:ext cx="1714500" cy="584776"/>
          </a:xfrm>
          <a:prstGeom prst="rect">
            <a:avLst/>
          </a:prstGeom>
          <a:solidFill>
            <a:srgbClr val="CCFF66">
              <a:alpha val="54000"/>
            </a:srgbClr>
          </a:solidFill>
          <a:ln>
            <a:solidFill>
              <a:srgbClr val="660066"/>
            </a:solidFill>
          </a:ln>
        </p:spPr>
        <p:txBody>
          <a:bodyPr wrap="square" rtlCol="0">
            <a:spAutoFit/>
          </a:bodyPr>
          <a:lstStyle/>
          <a:p>
            <a:pPr algn="ctr"/>
            <a:r>
              <a:rPr lang="en-US" sz="1600" dirty="0" err="1">
                <a:latin typeface="Arial"/>
                <a:cs typeface="Arial"/>
              </a:rPr>
              <a:t>advlabs</a:t>
            </a:r>
            <a:r>
              <a:rPr lang="en-US" sz="1600" dirty="0">
                <a:latin typeface="Arial"/>
                <a:cs typeface="Arial"/>
              </a:rPr>
              <a:t>-l &amp; </a:t>
            </a:r>
            <a:r>
              <a:rPr lang="en-US" sz="1600" dirty="0" err="1">
                <a:latin typeface="Arial"/>
                <a:cs typeface="Arial"/>
              </a:rPr>
              <a:t>advlabs.aapt.org</a:t>
            </a:r>
            <a:endParaRPr lang="en-US" sz="1600" dirty="0">
              <a:latin typeface="Arial"/>
              <a:cs typeface="Arial"/>
            </a:endParaRPr>
          </a:p>
        </p:txBody>
      </p:sp>
      <p:sp>
        <p:nvSpPr>
          <p:cNvPr id="32" name="TextBox 31"/>
          <p:cNvSpPr txBox="1"/>
          <p:nvPr/>
        </p:nvSpPr>
        <p:spPr>
          <a:xfrm>
            <a:off x="150178" y="2667000"/>
            <a:ext cx="840422" cy="584776"/>
          </a:xfrm>
          <a:prstGeom prst="rect">
            <a:avLst/>
          </a:prstGeom>
          <a:solidFill>
            <a:srgbClr val="CCFF66">
              <a:alpha val="54000"/>
            </a:srgbClr>
          </a:solidFill>
          <a:ln>
            <a:solidFill>
              <a:srgbClr val="660066"/>
            </a:solidFill>
          </a:ln>
        </p:spPr>
        <p:txBody>
          <a:bodyPr wrap="square" rtlCol="0">
            <a:spAutoFit/>
          </a:bodyPr>
          <a:lstStyle/>
          <a:p>
            <a:pPr algn="ctr"/>
            <a:r>
              <a:rPr lang="en-US" sz="1600" dirty="0">
                <a:latin typeface="Arial"/>
                <a:cs typeface="Arial"/>
              </a:rPr>
              <a:t>ALTF Report</a:t>
            </a:r>
          </a:p>
        </p:txBody>
      </p:sp>
      <p:cxnSp>
        <p:nvCxnSpPr>
          <p:cNvPr id="46" name="Straight Arrow Connector 45"/>
          <p:cNvCxnSpPr/>
          <p:nvPr/>
        </p:nvCxnSpPr>
        <p:spPr>
          <a:xfrm>
            <a:off x="3111500" y="2552700"/>
            <a:ext cx="0" cy="114300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489200" y="1981200"/>
            <a:ext cx="1244952" cy="584776"/>
          </a:xfrm>
          <a:prstGeom prst="rect">
            <a:avLst/>
          </a:prstGeom>
          <a:solidFill>
            <a:srgbClr val="FFFF88">
              <a:alpha val="51000"/>
            </a:srgbClr>
          </a:solidFill>
          <a:ln>
            <a:solidFill>
              <a:srgbClr val="660066"/>
            </a:solidFill>
          </a:ln>
        </p:spPr>
        <p:txBody>
          <a:bodyPr wrap="none" rtlCol="0">
            <a:spAutoFit/>
          </a:bodyPr>
          <a:lstStyle/>
          <a:p>
            <a:pPr algn="ctr"/>
            <a:r>
              <a:rPr lang="en-US" sz="1600" dirty="0" err="1">
                <a:latin typeface="Arial"/>
                <a:cs typeface="Arial"/>
              </a:rPr>
              <a:t>ALPhA</a:t>
            </a:r>
            <a:endParaRPr lang="en-US" sz="1600" dirty="0">
              <a:latin typeface="Arial"/>
              <a:cs typeface="Arial"/>
            </a:endParaRPr>
          </a:p>
          <a:p>
            <a:pPr algn="ctr"/>
            <a:r>
              <a:rPr lang="en-US" sz="1600" dirty="0">
                <a:latin typeface="Arial"/>
                <a:cs typeface="Arial"/>
              </a:rPr>
              <a:t>Immersions</a:t>
            </a:r>
          </a:p>
        </p:txBody>
      </p:sp>
      <p:pic>
        <p:nvPicPr>
          <p:cNvPr id="48" name="Picture 47" descr="Cover_Lab_Guidelines.tiff"/>
          <p:cNvPicPr>
            <a:picLocks noChangeAspect="1"/>
          </p:cNvPicPr>
          <p:nvPr/>
        </p:nvPicPr>
        <p:blipFill rotWithShape="1">
          <a:blip r:embed="rId3">
            <a:extLst>
              <a:ext uri="{28A0092B-C50C-407E-A947-70E740481C1C}">
                <a14:useLocalDpi xmlns:a14="http://schemas.microsoft.com/office/drawing/2010/main" val="0"/>
              </a:ext>
            </a:extLst>
          </a:blip>
          <a:srcRect l="22223" t="28428" r="14742"/>
          <a:stretch/>
        </p:blipFill>
        <p:spPr>
          <a:xfrm>
            <a:off x="5308601" y="1905000"/>
            <a:ext cx="838199" cy="690448"/>
          </a:xfrm>
          <a:prstGeom prst="rect">
            <a:avLst/>
          </a:prstGeom>
        </p:spPr>
      </p:pic>
      <p:pic>
        <p:nvPicPr>
          <p:cNvPr id="49" name="Picture 48" descr="20161010_JTUPP_Report 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3095" y="5753100"/>
            <a:ext cx="794905" cy="1028700"/>
          </a:xfrm>
          <a:prstGeom prst="rect">
            <a:avLst/>
          </a:prstGeom>
        </p:spPr>
      </p:pic>
      <p:pic>
        <p:nvPicPr>
          <p:cNvPr id="50" name="Picture 49" descr="AAPT_CompPhy_Recs_Cover_Logo.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1833543"/>
            <a:ext cx="762000" cy="757257"/>
          </a:xfrm>
          <a:prstGeom prst="rect">
            <a:avLst/>
          </a:prstGeom>
        </p:spPr>
      </p:pic>
    </p:spTree>
    <p:extLst>
      <p:ext uri="{BB962C8B-B14F-4D97-AF65-F5344CB8AC3E}">
        <p14:creationId xmlns:p14="http://schemas.microsoft.com/office/powerpoint/2010/main" val="4115611588"/>
      </p:ext>
    </p:extLst>
  </p:cSld>
  <p:clrMapOvr>
    <a:masterClrMapping/>
  </p:clrMapOvr>
  <p:transition spd="slow">
    <p:wipe dir="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29986</TotalTime>
  <Words>353</Words>
  <Application>Microsoft Macintosh PowerPoint</Application>
  <PresentationFormat>On-screen Show (4:3)</PresentationFormat>
  <Paragraphs>168</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ＭＳ Ｐゴシック</vt:lpstr>
      <vt:lpstr>Arial</vt:lpstr>
      <vt:lpstr>Times New Roman</vt:lpstr>
      <vt:lpstr>Blank Presentation</vt:lpstr>
      <vt:lpstr>Give, Take, and Connect:   The AAPT Laboratory Recommendations  as a Framework for Community Progress</vt:lpstr>
      <vt:lpstr>Review</vt:lpstr>
      <vt:lpstr>Review</vt:lpstr>
      <vt:lpstr>Review</vt:lpstr>
      <vt:lpstr>Review</vt:lpstr>
      <vt:lpstr>Review</vt:lpstr>
    </vt:vector>
  </TitlesOfParts>
  <Company>Modern Optics Lab</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Work Environment and What Employers Want</dc:title>
  <dc:creator>Ernest Behringer</dc:creator>
  <cp:lastModifiedBy>Ernest Behringer</cp:lastModifiedBy>
  <cp:revision>593</cp:revision>
  <cp:lastPrinted>2017-10-24T18:43:30Z</cp:lastPrinted>
  <dcterms:created xsi:type="dcterms:W3CDTF">2013-07-12T16:56:01Z</dcterms:created>
  <dcterms:modified xsi:type="dcterms:W3CDTF">2018-09-15T10:57:55Z</dcterms:modified>
</cp:coreProperties>
</file>